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306" r:id="rId4"/>
    <p:sldId id="308" r:id="rId5"/>
    <p:sldId id="313" r:id="rId6"/>
    <p:sldId id="314" r:id="rId7"/>
    <p:sldId id="315" r:id="rId8"/>
    <p:sldId id="316" r:id="rId9"/>
    <p:sldId id="317" r:id="rId10"/>
    <p:sldId id="348" r:id="rId11"/>
    <p:sldId id="349" r:id="rId12"/>
    <p:sldId id="312" r:id="rId13"/>
    <p:sldId id="311" r:id="rId14"/>
    <p:sldId id="310" r:id="rId15"/>
    <p:sldId id="350" r:id="rId16"/>
    <p:sldId id="351" r:id="rId17"/>
    <p:sldId id="309" r:id="rId18"/>
    <p:sldId id="352" r:id="rId19"/>
    <p:sldId id="353" r:id="rId20"/>
    <p:sldId id="318" r:id="rId21"/>
    <p:sldId id="319" r:id="rId22"/>
    <p:sldId id="320" r:id="rId23"/>
    <p:sldId id="321" r:id="rId24"/>
    <p:sldId id="355" r:id="rId25"/>
    <p:sldId id="354" r:id="rId26"/>
    <p:sldId id="329" r:id="rId27"/>
    <p:sldId id="356" r:id="rId28"/>
    <p:sldId id="328" r:id="rId29"/>
    <p:sldId id="357" r:id="rId30"/>
    <p:sldId id="358" r:id="rId31"/>
    <p:sldId id="330" r:id="rId32"/>
    <p:sldId id="359" r:id="rId33"/>
    <p:sldId id="360" r:id="rId34"/>
    <p:sldId id="361" r:id="rId35"/>
    <p:sldId id="331" r:id="rId36"/>
    <p:sldId id="338" r:id="rId37"/>
    <p:sldId id="362" r:id="rId38"/>
    <p:sldId id="339" r:id="rId39"/>
    <p:sldId id="340" r:id="rId40"/>
    <p:sldId id="364" r:id="rId41"/>
    <p:sldId id="341" r:id="rId42"/>
    <p:sldId id="342" r:id="rId43"/>
    <p:sldId id="275" r:id="rId44"/>
    <p:sldId id="3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326" autoAdjust="0"/>
  </p:normalViewPr>
  <p:slideViewPr>
    <p:cSldViewPr snapToGrid="0">
      <p:cViewPr varScale="1">
        <p:scale>
          <a:sx n="79" d="100"/>
          <a:sy n="79" d="100"/>
        </p:scale>
        <p:origin x="16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22AB7-5935-434D-99E3-6D55F5AEB2A7}" type="datetimeFigureOut">
              <a:rPr lang="en-US" smtClean="0"/>
              <a:t>12/27/2021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E6903-679E-41D7-A9A0-D37C1E31F29A}" type="slidenum">
              <a:rPr lang="en-US" smtClean="0"/>
              <a:t>‹#›</a:t>
            </a:fld>
            <a:endParaRPr lang="en-US" dirty="0"/>
          </a:p>
        </p:txBody>
      </p:sp>
    </p:spTree>
    <p:extLst>
      <p:ext uri="{BB962C8B-B14F-4D97-AF65-F5344CB8AC3E}">
        <p14:creationId xmlns:p14="http://schemas.microsoft.com/office/powerpoint/2010/main" val="3044585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Standardization</a:t>
            </a:r>
            <a:r>
              <a:rPr lang="en-US" baseline="0" dirty="0" smtClean="0"/>
              <a:t> of students desktop makes it easier for the instructors to visually see that all are students are on the correct window/DOEHRS-HC location. Also some smaller desktop screens may overlap the DOEHRS-HC/CCA-200 window; the tech needs to view the right side of the CCA-200 window for any status problems.</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a:t>
            </a:fld>
            <a:endParaRPr lang="en-US" dirty="0"/>
          </a:p>
        </p:txBody>
      </p:sp>
    </p:spTree>
    <p:extLst>
      <p:ext uri="{BB962C8B-B14F-4D97-AF65-F5344CB8AC3E}">
        <p14:creationId xmlns:p14="http://schemas.microsoft.com/office/powerpoint/2010/main" val="129586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Dual</a:t>
            </a:r>
            <a:r>
              <a:rPr lang="en-US" baseline="0" dirty="0" smtClean="0"/>
              <a:t> </a:t>
            </a:r>
            <a:r>
              <a:rPr lang="en-US" dirty="0" smtClean="0"/>
              <a:t>doors (double) could swing into the booth or outside the booth</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18</a:t>
            </a:fld>
            <a:endParaRPr lang="en-US" dirty="0"/>
          </a:p>
        </p:txBody>
      </p:sp>
    </p:spTree>
    <p:extLst>
      <p:ext uri="{BB962C8B-B14F-4D97-AF65-F5344CB8AC3E}">
        <p14:creationId xmlns:p14="http://schemas.microsoft.com/office/powerpoint/2010/main" val="70402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again - DOEHRS-HC consists</a:t>
            </a:r>
            <a:r>
              <a:rPr lang="en-US" baseline="0" dirty="0" smtClean="0"/>
              <a:t> of sub-fields (examiner information, UIC/WICs, audiometers, listeners) that are associated with multiple records and are required to be filled out correctly; current fields are individually associated with a patient record(s); Correct user/examiner required to be logged into software.</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19</a:t>
            </a:fld>
            <a:endParaRPr lang="en-US" dirty="0"/>
          </a:p>
        </p:txBody>
      </p:sp>
    </p:spTree>
    <p:extLst>
      <p:ext uri="{BB962C8B-B14F-4D97-AF65-F5344CB8AC3E}">
        <p14:creationId xmlns:p14="http://schemas.microsoft.com/office/powerpoint/2010/main" val="376780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equipment and set-up,</a:t>
            </a:r>
            <a:r>
              <a:rPr lang="en-US" baseline="0" dirty="0" smtClean="0"/>
              <a:t> have students confirm the headset serial number and audiometer serial number match; review the serial number for the BAS</a:t>
            </a:r>
          </a:p>
          <a:p>
            <a:r>
              <a:rPr lang="en-US" baseline="0" dirty="0" smtClean="0"/>
              <a:t>Never separate audiometer headset from the audiometer</a:t>
            </a:r>
          </a:p>
          <a:p>
            <a:r>
              <a:rPr lang="en-US" baseline="0" dirty="0" smtClean="0"/>
              <a:t>Never connect or disconnect the audiometer from the computer or another audiometer without ensuring the audiometer power is off</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20</a:t>
            </a:fld>
            <a:endParaRPr lang="en-US" dirty="0"/>
          </a:p>
        </p:txBody>
      </p:sp>
    </p:spTree>
    <p:extLst>
      <p:ext uri="{BB962C8B-B14F-4D97-AF65-F5344CB8AC3E}">
        <p14:creationId xmlns:p14="http://schemas.microsoft.com/office/powerpoint/2010/main" val="307017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Done daily, required</a:t>
            </a:r>
            <a:r>
              <a:rPr lang="en-US" baseline="0" dirty="0" smtClean="0"/>
              <a:t> prior to any audio testing, resolve any error messages prior to continuing.</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21</a:t>
            </a:fld>
            <a:endParaRPr lang="en-US" dirty="0"/>
          </a:p>
        </p:txBody>
      </p:sp>
    </p:spTree>
    <p:extLst>
      <p:ext uri="{BB962C8B-B14F-4D97-AF65-F5344CB8AC3E}">
        <p14:creationId xmlns:p14="http://schemas.microsoft.com/office/powerpoint/2010/main" val="427434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minute video - </a:t>
            </a:r>
            <a:r>
              <a:rPr lang="en-US" altLang="en-US" dirty="0" smtClean="0"/>
              <a:t>Function Check, no vocals, describe what is occurring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Set software up to do a functional check; go to each audiometer to start the functional check, placing the headphones on and pressing hand switch inside booth to listen to the frequency/intensity sweep/functional check. Do not start the functional check from the computer screen.</a:t>
            </a:r>
          </a:p>
          <a:p>
            <a:r>
              <a:rPr lang="en-US" sz="1200" kern="1200" dirty="0" smtClean="0">
                <a:solidFill>
                  <a:schemeClr val="tx1"/>
                </a:solidFill>
                <a:effectLst/>
                <a:latin typeface="+mn-lt"/>
                <a:ea typeface="+mn-ea"/>
                <a:cs typeface="+mn-cs"/>
              </a:rPr>
              <a:t>Resolve any problems with the functional listening check prior to starting the daily biological calibration test, if it cannot pass, do not calibrate, audiometer cannot be used. Address equipment issues immediately with the hearing program manager or professional supervisor.</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22</a:t>
            </a:fld>
            <a:endParaRPr lang="en-US" dirty="0"/>
          </a:p>
        </p:txBody>
      </p:sp>
    </p:spTree>
    <p:extLst>
      <p:ext uri="{BB962C8B-B14F-4D97-AF65-F5344CB8AC3E}">
        <p14:creationId xmlns:p14="http://schemas.microsoft.com/office/powerpoint/2010/main" val="1418023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Done daily, required</a:t>
            </a:r>
            <a:r>
              <a:rPr lang="en-US" baseline="0" dirty="0" smtClean="0"/>
              <a:t> prior to any audio testing</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23</a:t>
            </a:fld>
            <a:endParaRPr lang="en-US" dirty="0"/>
          </a:p>
        </p:txBody>
      </p:sp>
    </p:spTree>
    <p:extLst>
      <p:ext uri="{BB962C8B-B14F-4D97-AF65-F5344CB8AC3E}">
        <p14:creationId xmlns:p14="http://schemas.microsoft.com/office/powerpoint/2010/main" val="1126155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24</a:t>
            </a:fld>
            <a:endParaRPr lang="en-US" dirty="0"/>
          </a:p>
        </p:txBody>
      </p:sp>
    </p:spTree>
    <p:extLst>
      <p:ext uri="{BB962C8B-B14F-4D97-AF65-F5344CB8AC3E}">
        <p14:creationId xmlns:p14="http://schemas.microsoft.com/office/powerpoint/2010/main" val="1480449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25</a:t>
            </a:fld>
            <a:endParaRPr lang="en-US" dirty="0"/>
          </a:p>
        </p:txBody>
      </p:sp>
    </p:spTree>
    <p:extLst>
      <p:ext uri="{BB962C8B-B14F-4D97-AF65-F5344CB8AC3E}">
        <p14:creationId xmlns:p14="http://schemas.microsoft.com/office/powerpoint/2010/main" val="284313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Done daily, required</a:t>
            </a:r>
            <a:r>
              <a:rPr lang="en-US" baseline="0" dirty="0" smtClean="0"/>
              <a:t> prior to any audio testing</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26</a:t>
            </a:fld>
            <a:endParaRPr lang="en-US" dirty="0"/>
          </a:p>
        </p:txBody>
      </p:sp>
    </p:spTree>
    <p:extLst>
      <p:ext uri="{BB962C8B-B14F-4D97-AF65-F5344CB8AC3E}">
        <p14:creationId xmlns:p14="http://schemas.microsoft.com/office/powerpoint/2010/main" val="758223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Done daily, required</a:t>
            </a:r>
            <a:r>
              <a:rPr lang="en-US" baseline="0" dirty="0" smtClean="0"/>
              <a:t> prior to any audio testing</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27</a:t>
            </a:fld>
            <a:endParaRPr lang="en-US" dirty="0"/>
          </a:p>
        </p:txBody>
      </p:sp>
    </p:spTree>
    <p:extLst>
      <p:ext uri="{BB962C8B-B14F-4D97-AF65-F5344CB8AC3E}">
        <p14:creationId xmlns:p14="http://schemas.microsoft.com/office/powerpoint/2010/main" val="303964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Microprocessor: stimuli presentation</a:t>
            </a:r>
            <a:r>
              <a:rPr lang="en-US" baseline="0" dirty="0" smtClean="0"/>
              <a:t> are created/presented by patient previous responses</a:t>
            </a:r>
          </a:p>
          <a:p>
            <a:r>
              <a:rPr lang="en-US" baseline="0" dirty="0" smtClean="0"/>
              <a:t>Manual: </a:t>
            </a:r>
            <a:r>
              <a:rPr lang="en-US" dirty="0" smtClean="0"/>
              <a:t>stimuli presentation</a:t>
            </a:r>
            <a:r>
              <a:rPr lang="en-US" baseline="0" dirty="0" smtClean="0"/>
              <a:t> are created/presented by examiners discretion </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4</a:t>
            </a:fld>
            <a:endParaRPr lang="en-US" dirty="0"/>
          </a:p>
        </p:txBody>
      </p:sp>
    </p:spTree>
    <p:extLst>
      <p:ext uri="{BB962C8B-B14F-4D97-AF65-F5344CB8AC3E}">
        <p14:creationId xmlns:p14="http://schemas.microsoft.com/office/powerpoint/2010/main" val="289249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94 second video, setting software up and conducting calibrations</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28</a:t>
            </a:fld>
            <a:endParaRPr lang="en-US" dirty="0"/>
          </a:p>
        </p:txBody>
      </p:sp>
    </p:spTree>
    <p:extLst>
      <p:ext uri="{BB962C8B-B14F-4D97-AF65-F5344CB8AC3E}">
        <p14:creationId xmlns:p14="http://schemas.microsoft.com/office/powerpoint/2010/main" val="301497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Calibration required daily, p</a:t>
            </a:r>
            <a:r>
              <a:rPr lang="en-US" baseline="0" dirty="0" smtClean="0"/>
              <a:t>rior to any audio testing</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29</a:t>
            </a:fld>
            <a:endParaRPr lang="en-US" dirty="0"/>
          </a:p>
        </p:txBody>
      </p:sp>
    </p:spTree>
    <p:extLst>
      <p:ext uri="{BB962C8B-B14F-4D97-AF65-F5344CB8AC3E}">
        <p14:creationId xmlns:p14="http://schemas.microsoft.com/office/powerpoint/2010/main" val="2319564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30</a:t>
            </a:fld>
            <a:endParaRPr lang="en-US" dirty="0"/>
          </a:p>
        </p:txBody>
      </p:sp>
    </p:spTree>
    <p:extLst>
      <p:ext uri="{BB962C8B-B14F-4D97-AF65-F5344CB8AC3E}">
        <p14:creationId xmlns:p14="http://schemas.microsoft.com/office/powerpoint/2010/main" val="348727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Write results down on page 46</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31</a:t>
            </a:fld>
            <a:endParaRPr lang="en-US" dirty="0"/>
          </a:p>
        </p:txBody>
      </p:sp>
    </p:spTree>
    <p:extLst>
      <p:ext uri="{BB962C8B-B14F-4D97-AF65-F5344CB8AC3E}">
        <p14:creationId xmlns:p14="http://schemas.microsoft.com/office/powerpoint/2010/main" val="3481308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 second video retrieving results, creating/saving calibration listener and audiometer</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32</a:t>
            </a:fld>
            <a:endParaRPr lang="en-US" dirty="0"/>
          </a:p>
        </p:txBody>
      </p:sp>
    </p:spTree>
    <p:extLst>
      <p:ext uri="{BB962C8B-B14F-4D97-AF65-F5344CB8AC3E}">
        <p14:creationId xmlns:p14="http://schemas.microsoft.com/office/powerpoint/2010/main" val="2862137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whose results are not “successful” raise their hands,</a:t>
            </a:r>
            <a:r>
              <a:rPr lang="en-US" baseline="0" dirty="0" smtClean="0"/>
              <a:t> have a facilitator check/compare their results</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33</a:t>
            </a:fld>
            <a:endParaRPr lang="en-US" dirty="0"/>
          </a:p>
        </p:txBody>
      </p:sp>
    </p:spTree>
    <p:extLst>
      <p:ext uri="{BB962C8B-B14F-4D97-AF65-F5344CB8AC3E}">
        <p14:creationId xmlns:p14="http://schemas.microsoft.com/office/powerpoint/2010/main" val="180517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whose results are not “successful” raise their hands,</a:t>
            </a:r>
            <a:r>
              <a:rPr lang="en-US" baseline="0" dirty="0" smtClean="0"/>
              <a:t> have a facilitator check/compare their results</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34</a:t>
            </a:fld>
            <a:endParaRPr lang="en-US" dirty="0"/>
          </a:p>
        </p:txBody>
      </p:sp>
    </p:spTree>
    <p:extLst>
      <p:ext uri="{BB962C8B-B14F-4D97-AF65-F5344CB8AC3E}">
        <p14:creationId xmlns:p14="http://schemas.microsoft.com/office/powerpoint/2010/main" val="954546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listeners serial number should start with a 0 or 1</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35</a:t>
            </a:fld>
            <a:endParaRPr lang="en-US" dirty="0"/>
          </a:p>
        </p:txBody>
      </p:sp>
    </p:spTree>
    <p:extLst>
      <p:ext uri="{BB962C8B-B14F-4D97-AF65-F5344CB8AC3E}">
        <p14:creationId xmlns:p14="http://schemas.microsoft.com/office/powerpoint/2010/main" val="557696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Failure to tab through fields may leave facility/</a:t>
            </a:r>
            <a:r>
              <a:rPr lang="en-US" baseline="0" dirty="0" smtClean="0"/>
              <a:t>location blank on the DD Form 2217 and with the saved audiometer.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Review with students who uses the manual audiometer and who uses the microprocessor</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36</a:t>
            </a:fld>
            <a:endParaRPr lang="en-US" dirty="0"/>
          </a:p>
        </p:txBody>
      </p:sp>
    </p:spTree>
    <p:extLst>
      <p:ext uri="{BB962C8B-B14F-4D97-AF65-F5344CB8AC3E}">
        <p14:creationId xmlns:p14="http://schemas.microsoft.com/office/powerpoint/2010/main" val="285981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functional check and daily calibration must be completed successfully and retrieved into the DOEHRS-HC software daily in order to perform any hearing tests</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37</a:t>
            </a:fld>
            <a:endParaRPr lang="en-US" dirty="0"/>
          </a:p>
        </p:txBody>
      </p:sp>
    </p:spTree>
    <p:extLst>
      <p:ext uri="{BB962C8B-B14F-4D97-AF65-F5344CB8AC3E}">
        <p14:creationId xmlns:p14="http://schemas.microsoft.com/office/powerpoint/2010/main" val="398023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NMCPHC does all DOD </a:t>
            </a:r>
            <a:r>
              <a:rPr lang="en-US" baseline="0" dirty="0" smtClean="0"/>
              <a:t>CCA-200m audiometer </a:t>
            </a:r>
            <a:r>
              <a:rPr lang="en-US" dirty="0" smtClean="0"/>
              <a:t>calibrations at no</a:t>
            </a:r>
            <a:r>
              <a:rPr lang="en-US" baseline="0" dirty="0" smtClean="0"/>
              <a:t> charge</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7</a:t>
            </a:fld>
            <a:endParaRPr lang="en-US" dirty="0"/>
          </a:p>
        </p:txBody>
      </p:sp>
    </p:spTree>
    <p:extLst>
      <p:ext uri="{BB962C8B-B14F-4D97-AF65-F5344CB8AC3E}">
        <p14:creationId xmlns:p14="http://schemas.microsoft.com/office/powerpoint/2010/main" val="15094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can view this DD Form 2217 in DOEHRS-HC, select date range December 2021, look at serial number 71544</a:t>
            </a:r>
          </a:p>
          <a:p>
            <a:r>
              <a:rPr lang="en-US" dirty="0" smtClean="0"/>
              <a:t>Issues with invalid calibration baselines </a:t>
            </a:r>
            <a:r>
              <a:rPr lang="en-US" baseline="0" dirty="0" smtClean="0"/>
              <a:t>should be identified very soon after they are established. What is the problem with the baseline? Left ear, specifically 500 Hz but all frequencies are off by 5 decibels.</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39</a:t>
            </a:fld>
            <a:endParaRPr lang="en-US" dirty="0"/>
          </a:p>
        </p:txBody>
      </p:sp>
    </p:spTree>
    <p:extLst>
      <p:ext uri="{BB962C8B-B14F-4D97-AF65-F5344CB8AC3E}">
        <p14:creationId xmlns:p14="http://schemas.microsoft.com/office/powerpoint/2010/main" val="1824953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can view this DD Form 2217 in DOEHRS-HC, select date range December 2021, look at serial number 69663</a:t>
            </a:r>
          </a:p>
          <a:p>
            <a:r>
              <a:rPr lang="en-US" dirty="0" smtClean="0"/>
              <a:t>Issues with failed daily calibration baselines; technician </a:t>
            </a:r>
            <a:r>
              <a:rPr lang="en-US" baseline="0" dirty="0" smtClean="0"/>
              <a:t>should reset headset, clean/re-insert RCA plugs, re-run calibrations. What frequency failed? (left ear, 500 Hz)</a:t>
            </a:r>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40</a:t>
            </a:fld>
            <a:endParaRPr lang="en-US" dirty="0"/>
          </a:p>
        </p:txBody>
      </p:sp>
    </p:spTree>
    <p:extLst>
      <p:ext uri="{BB962C8B-B14F-4D97-AF65-F5344CB8AC3E}">
        <p14:creationId xmlns:p14="http://schemas.microsoft.com/office/powerpoint/2010/main" val="1712768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43</a:t>
            </a:fld>
            <a:endParaRPr lang="en-US" dirty="0"/>
          </a:p>
        </p:txBody>
      </p:sp>
    </p:spTree>
    <p:extLst>
      <p:ext uri="{BB962C8B-B14F-4D97-AF65-F5344CB8AC3E}">
        <p14:creationId xmlns:p14="http://schemas.microsoft.com/office/powerpoint/2010/main" val="188797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Technicians have the ability to manually test using</a:t>
            </a:r>
            <a:r>
              <a:rPr lang="en-US" baseline="0" dirty="0" smtClean="0"/>
              <a:t> the Benson Medical CCA-200 window within DOEHRS-HC, discussed in later classes</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11</a:t>
            </a:fld>
            <a:endParaRPr lang="en-US" dirty="0"/>
          </a:p>
        </p:txBody>
      </p:sp>
    </p:spTree>
    <p:extLst>
      <p:ext uri="{BB962C8B-B14F-4D97-AF65-F5344CB8AC3E}">
        <p14:creationId xmlns:p14="http://schemas.microsoft.com/office/powerpoint/2010/main" val="3300574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Sound level survey must be done annually,</a:t>
            </a:r>
            <a:r>
              <a:rPr lang="en-US" baseline="0" dirty="0" smtClean="0"/>
              <a:t> booth must meet standards; any booth movement (stationary or mobile – MOHCAV) requires another survey be accomplished prior to testing; ships require 2 surveys, one pier side, one underway, both of which may have restrictions with testing</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13</a:t>
            </a:fld>
            <a:endParaRPr lang="en-US" dirty="0"/>
          </a:p>
        </p:txBody>
      </p:sp>
    </p:spTree>
    <p:extLst>
      <p:ext uri="{BB962C8B-B14F-4D97-AF65-F5344CB8AC3E}">
        <p14:creationId xmlns:p14="http://schemas.microsoft.com/office/powerpoint/2010/main" val="1680216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Rooms used in place of audiometric booths must meet a sound survey at all frequency threshold levels in order to conduct accurate</a:t>
            </a:r>
            <a:r>
              <a:rPr lang="en-US" baseline="0" dirty="0" smtClean="0"/>
              <a:t> HCP audio testing.</a:t>
            </a:r>
            <a:endParaRPr lang="en-US" dirty="0" smtClean="0"/>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14</a:t>
            </a:fld>
            <a:endParaRPr lang="en-US" dirty="0"/>
          </a:p>
        </p:txBody>
      </p:sp>
    </p:spTree>
    <p:extLst>
      <p:ext uri="{BB962C8B-B14F-4D97-AF65-F5344CB8AC3E}">
        <p14:creationId xmlns:p14="http://schemas.microsoft.com/office/powerpoint/2010/main" val="3291846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0" dirty="0" smtClean="0"/>
              <a:t>Single wall booths typically do not provide adequate noise reduction in high traffic areas; note on photos: vitals done in same room, along with a large waiting area, booth on right doesn’t close properly leaving a 1/4” gap</a:t>
            </a:r>
          </a:p>
          <a:p>
            <a:pPr defTabSz="931774">
              <a:defRPr/>
            </a:pPr>
            <a:r>
              <a:rPr lang="en-US" kern="0" dirty="0" smtClean="0"/>
              <a:t>Photos provided by Allan White (photographer), U.S. Army Hearing Program</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15</a:t>
            </a:fld>
            <a:endParaRPr lang="en-US" dirty="0"/>
          </a:p>
        </p:txBody>
      </p:sp>
    </p:spTree>
    <p:extLst>
      <p:ext uri="{BB962C8B-B14F-4D97-AF65-F5344CB8AC3E}">
        <p14:creationId xmlns:p14="http://schemas.microsoft.com/office/powerpoint/2010/main" val="128438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Determine background noise levels;</a:t>
            </a:r>
            <a:r>
              <a:rPr lang="en-US" altLang="en-US" baseline="0" dirty="0" smtClean="0"/>
              <a:t> s</a:t>
            </a:r>
            <a:r>
              <a:rPr lang="en-US" altLang="en-US" dirty="0" smtClean="0"/>
              <a:t>tructural considerations -</a:t>
            </a:r>
            <a:r>
              <a:rPr lang="en-US" altLang="en-US" baseline="0" dirty="0" smtClean="0"/>
              <a:t> floor handle the weight of the booth, </a:t>
            </a:r>
            <a:r>
              <a:rPr lang="en-US" altLang="en-US" dirty="0" smtClean="0"/>
              <a:t>electrical outlets, heating/cooling, do not mount directly on the deck of a ship; is the room large enough for the booth, vents, examiner station and door opening;</a:t>
            </a:r>
            <a:r>
              <a:rPr lang="en-US" altLang="en-US" baseline="0" dirty="0" smtClean="0"/>
              <a:t> any noise related items happening near the building where testing is going on – runways, motor pool, etc.</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16</a:t>
            </a:fld>
            <a:endParaRPr lang="en-US" dirty="0"/>
          </a:p>
        </p:txBody>
      </p:sp>
    </p:spTree>
    <p:extLst>
      <p:ext uri="{BB962C8B-B14F-4D97-AF65-F5344CB8AC3E}">
        <p14:creationId xmlns:p14="http://schemas.microsoft.com/office/powerpoint/2010/main" val="2872123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smtClean="0"/>
              <a:t>There are many sound booth manufacturers; DoD does not recommend any particular brand; </a:t>
            </a:r>
            <a:r>
              <a:rPr lang="en-US" altLang="en-US" dirty="0" smtClean="0"/>
              <a:t>Single person booths advantages: mobility, updated sound level survey is</a:t>
            </a:r>
            <a:r>
              <a:rPr lang="en-US" altLang="en-US" baseline="0" dirty="0" smtClean="0"/>
              <a:t> required once relocated, </a:t>
            </a:r>
            <a:r>
              <a:rPr lang="en-US" altLang="en-US" dirty="0" smtClean="0"/>
              <a:t>do not require being disassembled/reassembled for the relocation,</a:t>
            </a:r>
            <a:r>
              <a:rPr lang="en-US" altLang="en-US" baseline="0" dirty="0" smtClean="0"/>
              <a:t> one on one </a:t>
            </a:r>
            <a:r>
              <a:rPr lang="en-US" altLang="en-US" dirty="0" smtClean="0"/>
              <a:t>examiner/listener ratio, testing accomplished quickly</a:t>
            </a:r>
            <a:r>
              <a:rPr lang="en-US" altLang="en-US" baseline="0" dirty="0" smtClean="0"/>
              <a:t>; b</a:t>
            </a:r>
            <a:r>
              <a:rPr lang="en-US" altLang="en-US" dirty="0" smtClean="0"/>
              <a:t>ooths shown are Acoustic Systems booths/ETS-Lindgren and Eckel, both have Government pricing at GSA</a:t>
            </a:r>
          </a:p>
          <a:p>
            <a:endParaRPr lang="en-US" dirty="0"/>
          </a:p>
        </p:txBody>
      </p:sp>
      <p:sp>
        <p:nvSpPr>
          <p:cNvPr id="4" name="Slide Number Placeholder 3"/>
          <p:cNvSpPr>
            <a:spLocks noGrp="1"/>
          </p:cNvSpPr>
          <p:nvPr>
            <p:ph type="sldNum" sz="quarter" idx="10"/>
          </p:nvPr>
        </p:nvSpPr>
        <p:spPr/>
        <p:txBody>
          <a:bodyPr/>
          <a:lstStyle/>
          <a:p>
            <a:fld id="{DA5E6903-679E-41D7-A9A0-D37C1E31F29A}" type="slidenum">
              <a:rPr lang="en-US" smtClean="0"/>
              <a:t>17</a:t>
            </a:fld>
            <a:endParaRPr lang="en-US" dirty="0"/>
          </a:p>
        </p:txBody>
      </p:sp>
    </p:spTree>
    <p:extLst>
      <p:ext uri="{BB962C8B-B14F-4D97-AF65-F5344CB8AC3E}">
        <p14:creationId xmlns:p14="http://schemas.microsoft.com/office/powerpoint/2010/main" val="73692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24416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314751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348627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80644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264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266876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40495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0946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70534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4396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176402-B088-4C37-BE9E-433AFAD85BFD}" type="datetimeFigureOut">
              <a:rPr lang="en-US" smtClean="0"/>
              <a:t>12/27/2021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F9DEBA-845D-480A-8B03-AE6E01E6E11A}" type="slidenum">
              <a:rPr lang="en-US" smtClean="0"/>
              <a:t>‹#›</a:t>
            </a:fld>
            <a:endParaRPr lang="en-US" dirty="0"/>
          </a:p>
        </p:txBody>
      </p:sp>
    </p:spTree>
    <p:extLst>
      <p:ext uri="{BB962C8B-B14F-4D97-AF65-F5344CB8AC3E}">
        <p14:creationId xmlns:p14="http://schemas.microsoft.com/office/powerpoint/2010/main" val="1587409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76402-B088-4C37-BE9E-433AFAD85BFD}" type="datetimeFigureOut">
              <a:rPr lang="en-US" smtClean="0"/>
              <a:t>12/27/2021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9DEBA-845D-480A-8B03-AE6E01E6E11A}" type="slidenum">
              <a:rPr lang="en-US" smtClean="0"/>
              <a:t>‹#›</a:t>
            </a:fld>
            <a:endParaRPr lang="en-US" dirty="0"/>
          </a:p>
        </p:txBody>
      </p:sp>
    </p:spTree>
    <p:extLst>
      <p:ext uri="{BB962C8B-B14F-4D97-AF65-F5344CB8AC3E}">
        <p14:creationId xmlns:p14="http://schemas.microsoft.com/office/powerpoint/2010/main" val="109607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0"/>
            <a:ext cx="10972800" cy="1619249"/>
          </a:xfrm>
        </p:spPr>
        <p:txBody>
          <a:bodyPr>
            <a:normAutofit fontScale="90000"/>
          </a:bodyPr>
          <a:lstStyle/>
          <a:p>
            <a:r>
              <a:rPr lang="en-US" b="1" dirty="0" smtClean="0">
                <a:solidFill>
                  <a:srgbClr val="590D25"/>
                </a:solidFill>
                <a:latin typeface="+mn-lt"/>
              </a:rPr>
              <a:t>Audiometer and Test Environment</a:t>
            </a:r>
            <a:endParaRPr lang="en-US" dirty="0">
              <a:latin typeface="+mn-lt"/>
            </a:endParaRPr>
          </a:p>
        </p:txBody>
      </p:sp>
      <p:sp>
        <p:nvSpPr>
          <p:cNvPr id="3" name="Subtitle 2"/>
          <p:cNvSpPr>
            <a:spLocks noGrp="1"/>
          </p:cNvSpPr>
          <p:nvPr>
            <p:ph type="subTitle" idx="1"/>
          </p:nvPr>
        </p:nvSpPr>
        <p:spPr>
          <a:xfrm>
            <a:off x="2447925" y="5172075"/>
            <a:ext cx="7305675" cy="1009650"/>
          </a:xfrm>
        </p:spPr>
        <p:txBody>
          <a:bodyPr>
            <a:normAutofit fontScale="70000" lnSpcReduction="20000"/>
          </a:bodyPr>
          <a:lstStyle/>
          <a:p>
            <a:r>
              <a:rPr lang="en-US" sz="5200" b="1" dirty="0">
                <a:solidFill>
                  <a:srgbClr val="660033"/>
                </a:solidFill>
              </a:rPr>
              <a:t>Tri-Service Hearing Technician </a:t>
            </a:r>
            <a:endParaRPr lang="en-US" sz="5200" b="1" dirty="0" smtClean="0">
              <a:solidFill>
                <a:srgbClr val="660033"/>
              </a:solidFill>
            </a:endParaRPr>
          </a:p>
          <a:p>
            <a:r>
              <a:rPr lang="en-US" sz="5200" b="1" dirty="0" smtClean="0">
                <a:solidFill>
                  <a:srgbClr val="660033"/>
                </a:solidFill>
              </a:rPr>
              <a:t>4.2 </a:t>
            </a:r>
            <a:r>
              <a:rPr lang="en-US" sz="5200" b="1" dirty="0">
                <a:solidFill>
                  <a:srgbClr val="660033"/>
                </a:solidFill>
              </a:rPr>
              <a:t>Certification Course</a:t>
            </a:r>
            <a:endParaRPr lang="en-US" sz="5200" dirty="0">
              <a:solidFill>
                <a:srgbClr val="660033"/>
              </a:solidFill>
            </a:endParaRPr>
          </a:p>
          <a:p>
            <a:endParaRPr lang="en-US" dirty="0"/>
          </a:p>
        </p:txBody>
      </p:sp>
      <p:pic>
        <p:nvPicPr>
          <p:cNvPr id="4" name="Picture 3"/>
          <p:cNvPicPr>
            <a:picLocks noChangeAspect="1"/>
          </p:cNvPicPr>
          <p:nvPr/>
        </p:nvPicPr>
        <p:blipFill rotWithShape="1">
          <a:blip r:embed="rId2"/>
          <a:srcRect l="500" r="1"/>
          <a:stretch/>
        </p:blipFill>
        <p:spPr>
          <a:xfrm>
            <a:off x="36576" y="2717590"/>
            <a:ext cx="12126468" cy="1433334"/>
          </a:xfrm>
          <a:prstGeom prst="rect">
            <a:avLst/>
          </a:prstGeom>
        </p:spPr>
      </p:pic>
      <p:pic>
        <p:nvPicPr>
          <p:cNvPr id="6" name="Picture 5"/>
          <p:cNvPicPr>
            <a:picLocks noChangeAspect="1"/>
          </p:cNvPicPr>
          <p:nvPr/>
        </p:nvPicPr>
        <p:blipFill>
          <a:blip r:embed="rId3"/>
          <a:stretch>
            <a:fillRect/>
          </a:stretch>
        </p:blipFill>
        <p:spPr>
          <a:xfrm>
            <a:off x="9184760" y="5599253"/>
            <a:ext cx="2990476" cy="1238095"/>
          </a:xfrm>
          <a:prstGeom prst="rect">
            <a:avLst/>
          </a:prstGeom>
        </p:spPr>
      </p:pic>
    </p:spTree>
    <p:extLst>
      <p:ext uri="{BB962C8B-B14F-4D97-AF65-F5344CB8AC3E}">
        <p14:creationId xmlns:p14="http://schemas.microsoft.com/office/powerpoint/2010/main" val="1161061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Manual Audiometer Advantages/Disadvantages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altLang="en-US" sz="2800" b="1" dirty="0"/>
              <a:t>Advantages</a:t>
            </a:r>
          </a:p>
          <a:p>
            <a:pPr marL="800100" lvl="1" indent="-342900" algn="l">
              <a:buFont typeface="Wingdings" panose="05000000000000000000" pitchFamily="2" charset="2"/>
              <a:buChar char="§"/>
            </a:pPr>
            <a:r>
              <a:rPr lang="en-US" altLang="en-US" sz="2400" b="1" dirty="0"/>
              <a:t>Greater examiner control</a:t>
            </a:r>
          </a:p>
          <a:p>
            <a:pPr marL="800100" lvl="1" indent="-342900" algn="l">
              <a:buFont typeface="Wingdings" panose="05000000000000000000" pitchFamily="2" charset="2"/>
              <a:buChar char="§"/>
            </a:pPr>
            <a:r>
              <a:rPr lang="en-US" altLang="en-US" sz="2400" b="1" dirty="0"/>
              <a:t>Allows retest of one or more frequencies</a:t>
            </a:r>
          </a:p>
          <a:p>
            <a:pPr marL="800100" lvl="1" indent="-342900" algn="l">
              <a:buFont typeface="Wingdings" panose="05000000000000000000" pitchFamily="2" charset="2"/>
              <a:buChar char="§"/>
            </a:pPr>
            <a:r>
              <a:rPr lang="en-US" altLang="en-US" sz="2400" b="1" dirty="0"/>
              <a:t>Accommodates subjects with tinnitus</a:t>
            </a:r>
          </a:p>
          <a:p>
            <a:pPr marL="800100" lvl="1" indent="-342900" algn="l">
              <a:buFont typeface="Wingdings" panose="05000000000000000000" pitchFamily="2" charset="2"/>
              <a:buChar char="§"/>
            </a:pPr>
            <a:r>
              <a:rPr lang="en-US" altLang="en-US" sz="2400" b="1" dirty="0"/>
              <a:t>Least expensive</a:t>
            </a:r>
          </a:p>
          <a:p>
            <a:pPr marL="800100" lvl="1" indent="-342900" algn="l">
              <a:buFont typeface="Wingdings" panose="05000000000000000000" pitchFamily="2" charset="2"/>
              <a:buChar char="§"/>
            </a:pPr>
            <a:r>
              <a:rPr lang="en-US" altLang="en-US" sz="2400" b="1" dirty="0"/>
              <a:t>One-on-one testing</a:t>
            </a:r>
          </a:p>
          <a:p>
            <a:pPr marL="800100" lvl="1" indent="-342900" algn="l">
              <a:buFont typeface="Wingdings" panose="05000000000000000000" pitchFamily="2" charset="2"/>
              <a:buChar char="§"/>
            </a:pPr>
            <a:r>
              <a:rPr lang="en-US" altLang="en-US" sz="2400" b="1" dirty="0"/>
              <a:t>Best method for hard-to-test employees</a:t>
            </a:r>
          </a:p>
          <a:p>
            <a:pPr marL="342900" indent="-342900" algn="l">
              <a:buFont typeface="Wingdings" panose="05000000000000000000" pitchFamily="2" charset="2"/>
              <a:buChar char="§"/>
            </a:pPr>
            <a:r>
              <a:rPr lang="en-US" altLang="en-US" sz="2800" b="1" dirty="0"/>
              <a:t>Disadvantages</a:t>
            </a:r>
          </a:p>
          <a:p>
            <a:pPr marL="800100" lvl="1" indent="-342900" algn="l">
              <a:buFont typeface="Wingdings" panose="05000000000000000000" pitchFamily="2" charset="2"/>
              <a:buChar char="§"/>
            </a:pPr>
            <a:r>
              <a:rPr lang="en-US" altLang="en-US" sz="2400" b="1" dirty="0"/>
              <a:t>Can only test one at a time</a:t>
            </a:r>
          </a:p>
          <a:p>
            <a:pPr marL="800100" lvl="1" indent="-342900" algn="l">
              <a:buFont typeface="Wingdings" panose="05000000000000000000" pitchFamily="2" charset="2"/>
              <a:buChar char="§"/>
            </a:pPr>
            <a:r>
              <a:rPr lang="en-US" altLang="en-US" sz="2400" b="1" dirty="0"/>
              <a:t>Examiner fatigue/error</a:t>
            </a:r>
            <a:endParaRPr lang="en-US" sz="2400" b="1" dirty="0"/>
          </a:p>
        </p:txBody>
      </p:sp>
    </p:spTree>
    <p:extLst>
      <p:ext uri="{BB962C8B-B14F-4D97-AF65-F5344CB8AC3E}">
        <p14:creationId xmlns:p14="http://schemas.microsoft.com/office/powerpoint/2010/main" val="2798699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When Manual Audiometry is Appropriate</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Use to retest questionable thresholds or when threshold determination is unsuccessful in automatic mode</a:t>
            </a:r>
          </a:p>
          <a:p>
            <a:pPr marL="457200" indent="-457200" algn="l">
              <a:buFont typeface="Wingdings" panose="05000000000000000000" pitchFamily="2" charset="2"/>
              <a:buChar char="§"/>
            </a:pPr>
            <a:r>
              <a:rPr lang="en-US" altLang="en-US" sz="2800" b="1" dirty="0"/>
              <a:t>Subject has difficulty understanding instructions</a:t>
            </a:r>
          </a:p>
          <a:p>
            <a:pPr marL="457200" indent="-457200" algn="l">
              <a:buFont typeface="Wingdings" panose="05000000000000000000" pitchFamily="2" charset="2"/>
              <a:buChar char="§"/>
            </a:pPr>
            <a:r>
              <a:rPr lang="en-US" altLang="en-US" sz="2800" b="1" dirty="0"/>
              <a:t>Motor skill challenges (hand switch)</a:t>
            </a:r>
          </a:p>
          <a:p>
            <a:pPr marL="457200" indent="-457200" algn="l">
              <a:buFont typeface="Wingdings" panose="05000000000000000000" pitchFamily="2" charset="2"/>
              <a:buChar char="§"/>
            </a:pPr>
            <a:r>
              <a:rPr lang="en-US" altLang="en-US" sz="2800" b="1" dirty="0"/>
              <a:t>Distraction, lack of focus, sleepiness</a:t>
            </a:r>
          </a:p>
          <a:p>
            <a:pPr marL="457200" indent="-457200" algn="l">
              <a:buFont typeface="Wingdings" panose="05000000000000000000" pitchFamily="2" charset="2"/>
              <a:buChar char="§"/>
            </a:pPr>
            <a:r>
              <a:rPr lang="en-US" altLang="en-US" sz="2800" b="1" dirty="0"/>
              <a:t>Fear, nervousness</a:t>
            </a:r>
          </a:p>
          <a:p>
            <a:pPr marL="457200" indent="-457200" algn="l">
              <a:buFont typeface="Wingdings" panose="05000000000000000000" pitchFamily="2" charset="2"/>
              <a:buChar char="§"/>
            </a:pPr>
            <a:r>
              <a:rPr lang="en-US" altLang="en-US" sz="2800" b="1" dirty="0"/>
              <a:t>Tinnitus</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l="3510" t="4745" r="1956"/>
          <a:stretch>
            <a:fillRect/>
          </a:stretch>
        </p:blipFill>
        <p:spPr bwMode="auto">
          <a:xfrm>
            <a:off x="6303238" y="2520668"/>
            <a:ext cx="5280669" cy="36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80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Test Environment</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Must meet standards outlined in DoDI 6055.12</a:t>
            </a:r>
          </a:p>
          <a:p>
            <a:pPr marL="457200" indent="-457200" algn="l">
              <a:buFont typeface="Wingdings" panose="05000000000000000000" pitchFamily="2" charset="2"/>
              <a:buChar char="§"/>
            </a:pPr>
            <a:r>
              <a:rPr lang="en-US" altLang="en-US" sz="2800" b="1" dirty="0"/>
              <a:t>If standards are not met, valid audiometric test results are not achieved</a:t>
            </a:r>
          </a:p>
        </p:txBody>
      </p:sp>
      <p:pic>
        <p:nvPicPr>
          <p:cNvPr id="5" name="Picture 2" descr="C:\Users\Richard.White2\Desktop\Booth &amp; TM  photos\AZARNG booth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64" y="3207216"/>
            <a:ext cx="3954364" cy="29629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P:\DOEM\PROG51\2009 updated wkshop student manual-slides\_DSC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545" y="2526280"/>
            <a:ext cx="2670879" cy="364525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C:\Users\Richard.White2\Desktop\Booth &amp; TM  photos\AZARNG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631" y="3172440"/>
            <a:ext cx="4002245" cy="300168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22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Ambient Noise Level Limits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A</a:t>
            </a:r>
            <a:r>
              <a:rPr lang="en-US" altLang="en-US" sz="2800" b="1" dirty="0"/>
              <a:t>udiometric test environment must not exceed MPANL</a:t>
            </a:r>
          </a:p>
          <a:p>
            <a:pPr marL="457200" indent="-457200" algn="l">
              <a:buFont typeface="Wingdings" panose="05000000000000000000" pitchFamily="2" charset="2"/>
              <a:buChar char="§"/>
            </a:pPr>
            <a:r>
              <a:rPr lang="en-US" altLang="en-US" sz="2800" b="1" dirty="0"/>
              <a:t>For surveillance/monitoring audiometry, ambient noise level limits are specified for five octave </a:t>
            </a:r>
            <a:r>
              <a:rPr lang="en-US" altLang="en-US" sz="2800" b="1" dirty="0" smtClean="0"/>
              <a:t>bands</a:t>
            </a:r>
          </a:p>
          <a:p>
            <a:pPr marL="457200" indent="-457200" algn="l">
              <a:buFont typeface="Wingdings" panose="05000000000000000000" pitchFamily="2" charset="2"/>
              <a:buChar char="§"/>
            </a:pPr>
            <a:r>
              <a:rPr lang="en-US" altLang="en-US" sz="2800" b="1" dirty="0" smtClean="0"/>
              <a:t>Audio Booths are not sound proof, they are sound dampening</a:t>
            </a:r>
            <a:endParaRPr lang="en-US" altLang="en-US" sz="2800" b="1"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l="1283" t="2014" r="1093" b="10788"/>
          <a:stretch>
            <a:fillRect/>
          </a:stretch>
        </p:blipFill>
        <p:spPr bwMode="auto">
          <a:xfrm>
            <a:off x="2568497" y="3218327"/>
            <a:ext cx="7066676" cy="3019210"/>
          </a:xfrm>
          <a:prstGeom prst="rect">
            <a:avLst/>
          </a:prstGeom>
          <a:noFill/>
          <a:ln w="3175" algn="ctr">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09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Controlling Ambient Noise</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E</a:t>
            </a:r>
            <a:r>
              <a:rPr lang="en-US" altLang="en-US" sz="2800" b="1" dirty="0">
                <a:solidFill>
                  <a:srgbClr val="000000"/>
                </a:solidFill>
              </a:rPr>
              <a:t>xcessive ambient noise may increase hearing thresholds, especially at 500 Hz</a:t>
            </a:r>
          </a:p>
          <a:p>
            <a:pPr marL="914400" lvl="1" indent="-457200" algn="l">
              <a:buFont typeface="Wingdings" panose="05000000000000000000" pitchFamily="2" charset="2"/>
              <a:buChar char="§"/>
            </a:pPr>
            <a:r>
              <a:rPr lang="en-US" altLang="en-US" sz="2400" b="1" dirty="0">
                <a:solidFill>
                  <a:srgbClr val="000000"/>
                </a:solidFill>
              </a:rPr>
              <a:t>Calibrations fail at 500 Hz because lower frequencies are more difficult to attenuate</a:t>
            </a:r>
          </a:p>
          <a:p>
            <a:pPr marL="457200" indent="-457200" algn="l">
              <a:buFont typeface="Wingdings" panose="05000000000000000000" pitchFamily="2" charset="2"/>
              <a:buChar char="§"/>
            </a:pPr>
            <a:r>
              <a:rPr lang="en-US" altLang="en-US" sz="2800" b="1" dirty="0"/>
              <a:t>Change testing schedule</a:t>
            </a:r>
          </a:p>
          <a:p>
            <a:pPr marL="457200" indent="-457200" algn="l">
              <a:buFont typeface="Wingdings" panose="05000000000000000000" pitchFamily="2" charset="2"/>
              <a:buChar char="§"/>
            </a:pPr>
            <a:r>
              <a:rPr lang="en-US" altLang="en-US" sz="2800" b="1" dirty="0">
                <a:solidFill>
                  <a:srgbClr val="000000"/>
                </a:solidFill>
              </a:rPr>
              <a:t>An audiometric booth is not a regulatory requirement, but it will help meet the ambient noise limit requirements</a:t>
            </a:r>
          </a:p>
          <a:p>
            <a:pPr marL="457200" indent="-457200" algn="l">
              <a:buFont typeface="Wingdings" panose="05000000000000000000" pitchFamily="2" charset="2"/>
              <a:buChar char="§"/>
            </a:pPr>
            <a:r>
              <a:rPr lang="en-US" altLang="en-US" sz="2800" b="1" dirty="0">
                <a:solidFill>
                  <a:srgbClr val="000000"/>
                </a:solidFill>
              </a:rPr>
              <a:t>Testing in a quiet room is acceptable if the ambient noise level requirements are met</a:t>
            </a:r>
          </a:p>
        </p:txBody>
      </p:sp>
    </p:spTree>
    <p:extLst>
      <p:ext uri="{BB962C8B-B14F-4D97-AF65-F5344CB8AC3E}">
        <p14:creationId xmlns:p14="http://schemas.microsoft.com/office/powerpoint/2010/main" val="761648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Audiometric Test Booths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5" name="Picture 4"/>
          <p:cNvPicPr>
            <a:picLocks noChangeAspect="1"/>
          </p:cNvPicPr>
          <p:nvPr/>
        </p:nvPicPr>
        <p:blipFill>
          <a:blip r:embed="rId3"/>
          <a:stretch>
            <a:fillRect/>
          </a:stretch>
        </p:blipFill>
        <p:spPr>
          <a:xfrm>
            <a:off x="1233776" y="1230100"/>
            <a:ext cx="9748761" cy="4934857"/>
          </a:xfrm>
          <a:prstGeom prst="rect">
            <a:avLst/>
          </a:prstGeom>
        </p:spPr>
      </p:pic>
    </p:spTree>
    <p:extLst>
      <p:ext uri="{BB962C8B-B14F-4D97-AF65-F5344CB8AC3E}">
        <p14:creationId xmlns:p14="http://schemas.microsoft.com/office/powerpoint/2010/main" val="2126483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Single Wall Audiometric Test Booth versus Double Wall</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Boot</a:t>
            </a:r>
            <a:r>
              <a:rPr lang="en-US" sz="2800" b="1" kern="0" dirty="0"/>
              <a:t>h placement and background noise in the testing area will determine the need for a single or double wall booth</a:t>
            </a:r>
          </a:p>
          <a:p>
            <a:pPr marL="457200" indent="-457200" algn="l">
              <a:buFont typeface="Wingdings" panose="05000000000000000000" pitchFamily="2" charset="2"/>
              <a:buChar char="§"/>
            </a:pPr>
            <a:r>
              <a:rPr lang="en-US" sz="2800" b="1" dirty="0"/>
              <a:t>A single wall booth is usually acceptable </a:t>
            </a:r>
            <a:r>
              <a:rPr lang="en-US" sz="2800" b="1" kern="0" dirty="0"/>
              <a:t>in a quiet, low traffic location</a:t>
            </a:r>
          </a:p>
          <a:p>
            <a:pPr marL="457200" indent="-457200" algn="l">
              <a:buFont typeface="Wingdings" panose="05000000000000000000" pitchFamily="2" charset="2"/>
              <a:buChar char="§"/>
            </a:pPr>
            <a:r>
              <a:rPr lang="en-US" sz="2800" b="1" kern="0" dirty="0"/>
              <a:t>A double wall booth will likely be required for a location where other background noise is vibrant (</a:t>
            </a:r>
            <a:r>
              <a:rPr lang="en-US" sz="2800" b="1" dirty="0"/>
              <a:t>excessive/continuous ambient noise)</a:t>
            </a:r>
            <a:endParaRPr lang="en-US" altLang="en-US" sz="2800" b="1" dirty="0"/>
          </a:p>
        </p:txBody>
      </p:sp>
    </p:spTree>
    <p:extLst>
      <p:ext uri="{BB962C8B-B14F-4D97-AF65-F5344CB8AC3E}">
        <p14:creationId xmlns:p14="http://schemas.microsoft.com/office/powerpoint/2010/main" val="1633403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Single Wall, Single Station Booth</a:t>
            </a:r>
            <a:endParaRPr lang="en-US" sz="3600" dirty="0">
              <a:latin typeface="+mn-lt"/>
            </a:endParaRPr>
          </a:p>
        </p:txBody>
      </p:sp>
      <p:pic>
        <p:nvPicPr>
          <p:cNvPr id="6" name="Picture 5"/>
          <p:cNvPicPr/>
          <p:nvPr/>
        </p:nvPicPr>
        <p:blipFill>
          <a:blip r:embed="rId3"/>
          <a:stretch>
            <a:fillRect/>
          </a:stretch>
        </p:blipFill>
        <p:spPr>
          <a:xfrm>
            <a:off x="1138745" y="2048920"/>
            <a:ext cx="4037965" cy="3114040"/>
          </a:xfrm>
          <a:prstGeom prst="rect">
            <a:avLst/>
          </a:prstGeom>
        </p:spPr>
      </p:pic>
      <p:pic>
        <p:nvPicPr>
          <p:cNvPr id="8" name="Picture 7"/>
          <p:cNvPicPr>
            <a:picLocks noChangeAspect="1"/>
          </p:cNvPicPr>
          <p:nvPr/>
        </p:nvPicPr>
        <p:blipFill>
          <a:blip r:embed="rId4"/>
          <a:stretch>
            <a:fillRect/>
          </a:stretch>
        </p:blipFill>
        <p:spPr>
          <a:xfrm>
            <a:off x="6105517" y="1321798"/>
            <a:ext cx="5748286" cy="4568285"/>
          </a:xfrm>
          <a:prstGeom prst="rect">
            <a:avLst/>
          </a:prstGeom>
        </p:spPr>
      </p:pic>
      <p:sp>
        <p:nvSpPr>
          <p:cNvPr id="9"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Tree>
    <p:extLst>
      <p:ext uri="{BB962C8B-B14F-4D97-AF65-F5344CB8AC3E}">
        <p14:creationId xmlns:p14="http://schemas.microsoft.com/office/powerpoint/2010/main" val="3103405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Double Wall, Single Station Booth</a:t>
            </a:r>
            <a:endParaRPr lang="en-US" sz="3600" dirty="0">
              <a:latin typeface="+mn-lt"/>
            </a:endParaRPr>
          </a:p>
        </p:txBody>
      </p:sp>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5136" y="1236704"/>
            <a:ext cx="3900001" cy="494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017" y="1236707"/>
            <a:ext cx="6353143" cy="4934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Tree>
    <p:extLst>
      <p:ext uri="{BB962C8B-B14F-4D97-AF65-F5344CB8AC3E}">
        <p14:creationId xmlns:p14="http://schemas.microsoft.com/office/powerpoint/2010/main" val="2129038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47394"/>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DOEHRS-HC is the Military Services system of record for conducting monitoring audiometry</a:t>
            </a:r>
          </a:p>
          <a:p>
            <a:pPr marL="457200" indent="-457200" algn="l">
              <a:buFont typeface="Wingdings" panose="05000000000000000000" pitchFamily="2" charset="2"/>
              <a:buChar char="§"/>
            </a:pPr>
            <a:r>
              <a:rPr lang="en-US" altLang="en-US" sz="2800" b="1" dirty="0"/>
              <a:t>DOEHRS-HC consists of:</a:t>
            </a:r>
          </a:p>
          <a:p>
            <a:pPr marL="914400" lvl="1" indent="-457200" algn="l">
              <a:buFont typeface="Wingdings" panose="05000000000000000000" pitchFamily="2" charset="2"/>
              <a:buChar char="§"/>
            </a:pPr>
            <a:r>
              <a:rPr lang="en-US" altLang="en-US" sz="2800" b="1" dirty="0"/>
              <a:t>Desktop database software</a:t>
            </a:r>
          </a:p>
          <a:p>
            <a:pPr marL="914400" lvl="1" indent="-457200" algn="l">
              <a:buFont typeface="Wingdings" panose="05000000000000000000" pitchFamily="2" charset="2"/>
              <a:buChar char="§"/>
            </a:pPr>
            <a:r>
              <a:rPr lang="en-US" altLang="en-US" sz="2800" b="1" dirty="0"/>
              <a:t>Microprocessor Audiometer hardware and software (Benson Medical Instruments CCA-200)</a:t>
            </a:r>
          </a:p>
          <a:p>
            <a:pPr marL="914400" lvl="1" indent="-457200" algn="l">
              <a:buFont typeface="Wingdings" panose="05000000000000000000" pitchFamily="2" charset="2"/>
              <a:buChar char="§"/>
            </a:pPr>
            <a:r>
              <a:rPr lang="en-US" altLang="en-US" sz="2800" b="1" dirty="0"/>
              <a:t>Web-based data repository</a:t>
            </a:r>
          </a:p>
          <a:p>
            <a:pPr marL="457200" indent="-457200" algn="l">
              <a:buFont typeface="Wingdings" panose="05000000000000000000" pitchFamily="2" charset="2"/>
              <a:buChar char="§"/>
            </a:pPr>
            <a:r>
              <a:rPr lang="en-US" altLang="en-US" sz="2800" b="1" dirty="0"/>
              <a:t>All monitoring audiometry for the Military Services personnel will be recorded in DOEHRS-HC</a:t>
            </a:r>
            <a:endParaRPr lang="en-US" sz="2800" b="1" dirty="0"/>
          </a:p>
        </p:txBody>
      </p:sp>
      <p:sp>
        <p:nvSpPr>
          <p:cNvPr id="7" name="Title 1"/>
          <p:cNvSpPr txBox="1">
            <a:spLocks/>
          </p:cNvSpPr>
          <p:nvPr/>
        </p:nvSpPr>
        <p:spPr>
          <a:xfrm>
            <a:off x="600075" y="9525"/>
            <a:ext cx="11010900" cy="11906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a:solidFill>
                  <a:srgbClr val="590D25"/>
                </a:solidFill>
                <a:latin typeface="+mn-lt"/>
              </a:rPr>
              <a:t>DOEHRS-HC</a:t>
            </a:r>
            <a:endParaRPr lang="en-US" sz="3600" b="1" dirty="0">
              <a:latin typeface="+mn-l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225" y="4765610"/>
            <a:ext cx="3113143" cy="204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224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Learning Objectives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smtClean="0"/>
              <a:t>1.8.1</a:t>
            </a:r>
            <a:r>
              <a:rPr lang="en-US" sz="2800" b="1" dirty="0"/>
              <a:t>	Identify the primary types of audiometers used in hearing 	conservation program</a:t>
            </a:r>
          </a:p>
          <a:p>
            <a:pPr algn="l"/>
            <a:r>
              <a:rPr lang="en-US" sz="2800" b="1" dirty="0" smtClean="0"/>
              <a:t>1.8.2</a:t>
            </a:r>
            <a:r>
              <a:rPr lang="en-US" sz="2800" b="1" dirty="0"/>
              <a:t>	Describe the testing environment conditions for completing 	audiometric tests</a:t>
            </a:r>
          </a:p>
          <a:p>
            <a:pPr algn="l"/>
            <a:r>
              <a:rPr lang="en-US" sz="2800" b="1" dirty="0" smtClean="0"/>
              <a:t>1.8.3</a:t>
            </a:r>
            <a:r>
              <a:rPr lang="en-US" sz="2800" b="1" dirty="0"/>
              <a:t>	Perform daily checks/tests required prior to testing</a:t>
            </a:r>
          </a:p>
          <a:p>
            <a:pPr algn="l"/>
            <a:r>
              <a:rPr lang="en-US" sz="2800" b="1" dirty="0" smtClean="0"/>
              <a:t>1.8.4</a:t>
            </a:r>
            <a:r>
              <a:rPr lang="en-US" sz="2800" b="1" dirty="0"/>
              <a:t>	Add bio-acoustic simulator (BAS) listener/audiometer </a:t>
            </a:r>
            <a:r>
              <a:rPr lang="en-US" sz="2800" b="1" dirty="0" smtClean="0"/>
              <a:t>into DOEHRS-HC</a:t>
            </a:r>
            <a:endParaRPr lang="en-US" sz="2800" b="1" dirty="0"/>
          </a:p>
          <a:p>
            <a:pPr algn="l"/>
            <a:r>
              <a:rPr lang="en-US" sz="2800" b="1" dirty="0" smtClean="0"/>
              <a:t>1.8.5</a:t>
            </a:r>
            <a:r>
              <a:rPr lang="en-US" sz="2800" b="1" dirty="0"/>
              <a:t>	Establish daily calibration baselines</a:t>
            </a:r>
          </a:p>
          <a:p>
            <a:pPr algn="l"/>
            <a:r>
              <a:rPr lang="en-US" sz="2800" b="1" dirty="0" smtClean="0"/>
              <a:t>1.8.6</a:t>
            </a:r>
            <a:r>
              <a:rPr lang="en-US" sz="2800" b="1" dirty="0"/>
              <a:t>	Identify and troubleshoot audiometric equipment</a:t>
            </a:r>
          </a:p>
        </p:txBody>
      </p:sp>
    </p:spTree>
    <p:extLst>
      <p:ext uri="{BB962C8B-B14F-4D97-AF65-F5344CB8AC3E}">
        <p14:creationId xmlns:p14="http://schemas.microsoft.com/office/powerpoint/2010/main" val="2989397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Set-up/Connections</a:t>
            </a:r>
            <a:endParaRPr lang="en-US" sz="3600" dirty="0">
              <a:latin typeface="+mn-lt"/>
            </a:endParaRPr>
          </a:p>
        </p:txBody>
      </p:sp>
      <p:pic>
        <p:nvPicPr>
          <p:cNvPr id="5" name="Picture 4"/>
          <p:cNvPicPr>
            <a:picLocks noChangeAspect="1"/>
          </p:cNvPicPr>
          <p:nvPr/>
        </p:nvPicPr>
        <p:blipFill>
          <a:blip r:embed="rId3"/>
          <a:stretch>
            <a:fillRect/>
          </a:stretch>
        </p:blipFill>
        <p:spPr>
          <a:xfrm>
            <a:off x="2520289" y="1171564"/>
            <a:ext cx="7156571" cy="5588666"/>
          </a:xfrm>
          <a:prstGeom prst="rect">
            <a:avLst/>
          </a:prstGeom>
          <a:ln w="3175">
            <a:solidFill>
              <a:schemeClr val="tx1"/>
            </a:solidFill>
          </a:ln>
        </p:spPr>
      </p:pic>
    </p:spTree>
    <p:extLst>
      <p:ext uri="{BB962C8B-B14F-4D97-AF65-F5344CB8AC3E}">
        <p14:creationId xmlns:p14="http://schemas.microsoft.com/office/powerpoint/2010/main" val="714612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Checks</a:t>
            </a:r>
            <a:endParaRPr lang="en-US" sz="3600" dirty="0">
              <a:latin typeface="+mn-lt"/>
            </a:endParaRPr>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Resolve audiometer error messages (common one is power disruption) </a:t>
            </a:r>
          </a:p>
          <a:p>
            <a:pPr marL="457200" indent="-457200" algn="l">
              <a:buFont typeface="Wingdings" panose="05000000000000000000" pitchFamily="2" charset="2"/>
              <a:buChar char="§"/>
            </a:pPr>
            <a:r>
              <a:rPr lang="en-US" sz="2800" b="1" dirty="0"/>
              <a:t>Visual Check</a:t>
            </a:r>
          </a:p>
          <a:p>
            <a:pPr marL="914400" lvl="1" indent="-457200" algn="l">
              <a:buFont typeface="Wingdings" panose="05000000000000000000" pitchFamily="2" charset="2"/>
              <a:buChar char="§"/>
            </a:pPr>
            <a:r>
              <a:rPr lang="en-US" sz="2400" b="1" dirty="0"/>
              <a:t>Ensure equipment is clean</a:t>
            </a:r>
          </a:p>
          <a:p>
            <a:pPr marL="914400" lvl="1" indent="-457200" algn="l">
              <a:buFont typeface="Wingdings" panose="05000000000000000000" pitchFamily="2" charset="2"/>
              <a:buChar char="§"/>
            </a:pPr>
            <a:r>
              <a:rPr lang="en-US" sz="2400" b="1" dirty="0"/>
              <a:t>Ensure headset wiring and response switch are untangled</a:t>
            </a:r>
          </a:p>
          <a:p>
            <a:pPr marL="914400" lvl="1" indent="-457200" algn="l">
              <a:buFont typeface="Wingdings" panose="05000000000000000000" pitchFamily="2" charset="2"/>
              <a:buChar char="§"/>
            </a:pPr>
            <a:r>
              <a:rPr lang="en-US" sz="2400" b="1" dirty="0"/>
              <a:t>Ensure equipment is properly connected</a:t>
            </a:r>
          </a:p>
        </p:txBody>
      </p:sp>
      <p:pic>
        <p:nvPicPr>
          <p:cNvPr id="5" name="Picture 4"/>
          <p:cNvPicPr>
            <a:picLocks noChangeAspect="1"/>
          </p:cNvPicPr>
          <p:nvPr/>
        </p:nvPicPr>
        <p:blipFill>
          <a:blip r:embed="rId3"/>
          <a:stretch>
            <a:fillRect/>
          </a:stretch>
        </p:blipFill>
        <p:spPr>
          <a:xfrm>
            <a:off x="1104463" y="3707698"/>
            <a:ext cx="3766286" cy="2462572"/>
          </a:xfrm>
          <a:prstGeom prst="rect">
            <a:avLst/>
          </a:prstGeom>
          <a:ln w="3175">
            <a:solidFill>
              <a:schemeClr val="tx1"/>
            </a:solidFill>
          </a:ln>
        </p:spPr>
      </p:pic>
      <p:pic>
        <p:nvPicPr>
          <p:cNvPr id="7" name="Picture 6"/>
          <p:cNvPicPr>
            <a:picLocks noChangeAspect="1"/>
          </p:cNvPicPr>
          <p:nvPr/>
        </p:nvPicPr>
        <p:blipFill>
          <a:blip r:embed="rId4"/>
          <a:stretch>
            <a:fillRect/>
          </a:stretch>
        </p:blipFill>
        <p:spPr>
          <a:xfrm>
            <a:off x="5181593" y="3718512"/>
            <a:ext cx="5932476" cy="2449334"/>
          </a:xfrm>
          <a:prstGeom prst="rect">
            <a:avLst/>
          </a:prstGeom>
          <a:ln w="3175">
            <a:solidFill>
              <a:schemeClr val="tx1"/>
            </a:solidFill>
          </a:ln>
        </p:spPr>
      </p:pic>
      <p:sp>
        <p:nvSpPr>
          <p:cNvPr id="8"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1690511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unction Che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2613" y="21331"/>
            <a:ext cx="7586006" cy="6817803"/>
          </a:xfrm>
          <a:prstGeom prst="rect">
            <a:avLst/>
          </a:prstGeom>
          <a:ln w="9525">
            <a:solidFill>
              <a:schemeClr val="tx1"/>
            </a:solidFill>
          </a:ln>
          <a:effectLst/>
        </p:spPr>
      </p:pic>
    </p:spTree>
    <p:extLst>
      <p:ext uri="{BB962C8B-B14F-4D97-AF65-F5344CB8AC3E}">
        <p14:creationId xmlns:p14="http://schemas.microsoft.com/office/powerpoint/2010/main" val="3289883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Functional Listening Check</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9" y="1235202"/>
            <a:ext cx="7144514"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sz="2800" b="1" dirty="0"/>
              <a:t>Technician conducting the Functional Listening Check is required to have normal </a:t>
            </a:r>
            <a:r>
              <a:rPr lang="en-US" sz="2800" b="1" dirty="0" smtClean="0"/>
              <a:t>hearing</a:t>
            </a:r>
          </a:p>
          <a:p>
            <a:pPr marL="342900" indent="-342900" algn="l">
              <a:buFont typeface="Wingdings" panose="05000000000000000000" pitchFamily="2" charset="2"/>
              <a:buChar char="§"/>
            </a:pPr>
            <a:r>
              <a:rPr lang="en-US" sz="2800" b="1" dirty="0" smtClean="0"/>
              <a:t>Listening </a:t>
            </a:r>
            <a:r>
              <a:rPr lang="en-US" sz="2800" b="1" dirty="0"/>
              <a:t>Check</a:t>
            </a:r>
          </a:p>
          <a:p>
            <a:pPr marL="800100" lvl="1" indent="-342900" algn="l">
              <a:buFont typeface="Wingdings" panose="05000000000000000000" pitchFamily="2" charset="2"/>
              <a:buChar char="§"/>
            </a:pPr>
            <a:r>
              <a:rPr lang="en-US" sz="2400" b="1" dirty="0"/>
              <a:t>Frequency sweep – left ear</a:t>
            </a:r>
          </a:p>
          <a:p>
            <a:pPr marL="800100" lvl="1" indent="-342900" algn="l">
              <a:buFont typeface="Wingdings" panose="05000000000000000000" pitchFamily="2" charset="2"/>
              <a:buChar char="§"/>
            </a:pPr>
            <a:r>
              <a:rPr lang="en-US" sz="2400" b="1" dirty="0"/>
              <a:t>Intensity sweep – right ear</a:t>
            </a:r>
          </a:p>
          <a:p>
            <a:pPr marL="800100" lvl="1" indent="-342900" algn="l">
              <a:buFont typeface="Wingdings" panose="05000000000000000000" pitchFamily="2" charset="2"/>
              <a:buChar char="§"/>
            </a:pPr>
            <a:r>
              <a:rPr lang="en-US" sz="2400" b="1" dirty="0"/>
              <a:t>Steady 60 dB </a:t>
            </a:r>
            <a:r>
              <a:rPr lang="en-US" sz="2400" b="1" dirty="0" smtClean="0"/>
              <a:t>tone – Check both ears for Static/Break and Cross-talk</a:t>
            </a:r>
          </a:p>
          <a:p>
            <a:pPr marL="342900" indent="-342900" algn="l">
              <a:buFont typeface="Wingdings" panose="05000000000000000000" pitchFamily="2" charset="2"/>
              <a:buChar char="§"/>
            </a:pPr>
            <a:r>
              <a:rPr lang="en-US" sz="2800" b="1" dirty="0" smtClean="0"/>
              <a:t>Ensure you go inside the booth, place the headphones on and start the functional test by pressing the response switch</a:t>
            </a:r>
            <a:endParaRPr lang="en-US" sz="2800"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419" y="1235201"/>
            <a:ext cx="3174286" cy="3087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419" y="4456883"/>
            <a:ext cx="4142858" cy="20714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3803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Functional Listening Check</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9" y="1235202"/>
            <a:ext cx="7144514"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smtClean="0"/>
              <a:t>Place headphones on</a:t>
            </a:r>
          </a:p>
          <a:p>
            <a:pPr marL="457200" indent="-457200" algn="l">
              <a:buFont typeface="Wingdings" panose="05000000000000000000" pitchFamily="2" charset="2"/>
              <a:buChar char="§"/>
            </a:pPr>
            <a:r>
              <a:rPr lang="en-US" sz="2800" b="1" dirty="0" smtClean="0"/>
              <a:t>Press </a:t>
            </a:r>
            <a:r>
              <a:rPr lang="en-US" sz="2800" b="1" dirty="0"/>
              <a:t>the response switch once to start check</a:t>
            </a:r>
          </a:p>
          <a:p>
            <a:pPr marL="457200" indent="-457200" algn="l">
              <a:buFont typeface="Wingdings" panose="05000000000000000000" pitchFamily="2" charset="2"/>
              <a:buChar char="§"/>
            </a:pPr>
            <a:r>
              <a:rPr lang="en-US" sz="2800" b="1" dirty="0"/>
              <a:t>Done individually per station</a:t>
            </a:r>
          </a:p>
          <a:p>
            <a:pPr marL="457200" indent="-457200" algn="l">
              <a:buFont typeface="Wingdings" panose="05000000000000000000" pitchFamily="2" charset="2"/>
              <a:buChar char="§"/>
            </a:pPr>
            <a:r>
              <a:rPr lang="en-US" sz="2800" b="1" dirty="0"/>
              <a:t>Definitive separation of each tone</a:t>
            </a:r>
          </a:p>
          <a:p>
            <a:pPr marL="914400" lvl="1" indent="-457200" algn="l">
              <a:buFont typeface="Wingdings" panose="05000000000000000000" pitchFamily="2" charset="2"/>
              <a:buChar char="§"/>
            </a:pPr>
            <a:r>
              <a:rPr lang="en-US" sz="2400" b="1" dirty="0"/>
              <a:t>Check always begins on the left ear with a </a:t>
            </a:r>
            <a:r>
              <a:rPr lang="en-US" sz="2400" b="1" dirty="0" smtClean="0"/>
              <a:t>60 dB </a:t>
            </a:r>
            <a:r>
              <a:rPr lang="en-US" sz="2400" b="1" dirty="0"/>
              <a:t>tone doing a frequency </a:t>
            </a:r>
            <a:r>
              <a:rPr lang="en-US" sz="2400" b="1" dirty="0" smtClean="0"/>
              <a:t>sweep 500 Hz, 1000 Hz, 2000Hz, 3000Hz, 4000 Hz, 6000 Hz</a:t>
            </a:r>
            <a:endParaRPr lang="en-US" sz="2400" b="1" dirty="0"/>
          </a:p>
          <a:p>
            <a:pPr marL="914400" lvl="1" indent="-457200" algn="l">
              <a:buFont typeface="Wingdings" panose="05000000000000000000" pitchFamily="2" charset="2"/>
              <a:buChar char="§"/>
            </a:pPr>
            <a:r>
              <a:rPr lang="en-US" sz="2400" b="1" dirty="0"/>
              <a:t>Auto switches to right ear, intensity sweep </a:t>
            </a:r>
            <a:r>
              <a:rPr lang="en-US" sz="2400" b="1" dirty="0" smtClean="0"/>
              <a:t>70 dB, 60 dB, 50 dB, 40 dB, 30 dB, 20 dB, 10 dB, 0 dB</a:t>
            </a:r>
            <a:endParaRPr lang="en-US" sz="2400" b="1" dirty="0"/>
          </a:p>
        </p:txBody>
      </p:sp>
      <p:pic>
        <p:nvPicPr>
          <p:cNvPr id="11" name="Picture 10"/>
          <p:cNvPicPr>
            <a:picLocks noChangeAspect="1"/>
          </p:cNvPicPr>
          <p:nvPr/>
        </p:nvPicPr>
        <p:blipFill>
          <a:blip r:embed="rId3"/>
          <a:stretch>
            <a:fillRect/>
          </a:stretch>
        </p:blipFill>
        <p:spPr>
          <a:xfrm>
            <a:off x="7449313" y="1596388"/>
            <a:ext cx="3645715" cy="1822857"/>
          </a:xfrm>
          <a:prstGeom prst="rect">
            <a:avLst/>
          </a:prstGeom>
          <a:ln w="9525">
            <a:solidFill>
              <a:schemeClr val="tx1"/>
            </a:solidFill>
          </a:ln>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312" y="3681372"/>
            <a:ext cx="3645715" cy="18228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968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Functional Listening Check</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9" y="1235202"/>
            <a:ext cx="7144514" cy="467677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Auto switches to a steady 60 dB tone in left ear</a:t>
            </a:r>
          </a:p>
          <a:p>
            <a:pPr marL="914400" lvl="1" indent="-457200" algn="l">
              <a:buFont typeface="Wingdings" panose="05000000000000000000" pitchFamily="2" charset="2"/>
              <a:buChar char="§"/>
            </a:pPr>
            <a:r>
              <a:rPr lang="en-US" sz="2400" b="1" dirty="0"/>
              <a:t>Check for </a:t>
            </a:r>
            <a:r>
              <a:rPr lang="en-US" sz="2400" b="1" dirty="0" smtClean="0"/>
              <a:t>static/breaks</a:t>
            </a:r>
            <a:endParaRPr lang="en-US" sz="2400" b="1" dirty="0"/>
          </a:p>
          <a:p>
            <a:pPr marL="914400" lvl="1" indent="-457200" algn="l">
              <a:buFont typeface="Wingdings" panose="05000000000000000000" pitchFamily="2" charset="2"/>
              <a:buChar char="§"/>
            </a:pPr>
            <a:r>
              <a:rPr lang="en-US" sz="2400" b="1" dirty="0"/>
              <a:t>Check for cross-talk</a:t>
            </a:r>
          </a:p>
          <a:p>
            <a:pPr marL="457200" indent="-457200" algn="l">
              <a:buFont typeface="Wingdings" panose="05000000000000000000" pitchFamily="2" charset="2"/>
              <a:buChar char="§"/>
            </a:pPr>
            <a:r>
              <a:rPr lang="en-US" sz="2800" b="1" dirty="0"/>
              <a:t>Press the response switch once to change the tone to the right </a:t>
            </a:r>
            <a:r>
              <a:rPr lang="en-US" sz="2800" b="1" dirty="0" smtClean="0"/>
              <a:t>ear</a:t>
            </a:r>
          </a:p>
          <a:p>
            <a:pPr marL="914400" lvl="1" indent="-457200" algn="l">
              <a:buFont typeface="Wingdings" panose="05000000000000000000" pitchFamily="2" charset="2"/>
              <a:buChar char="§"/>
            </a:pPr>
            <a:r>
              <a:rPr lang="en-US" sz="2400" b="1" dirty="0"/>
              <a:t>Check for static/breaks</a:t>
            </a:r>
          </a:p>
          <a:p>
            <a:pPr marL="914400" lvl="1" indent="-457200" algn="l">
              <a:buFont typeface="Wingdings" panose="05000000000000000000" pitchFamily="2" charset="2"/>
              <a:buChar char="§"/>
            </a:pPr>
            <a:r>
              <a:rPr lang="en-US" sz="2400" b="1" dirty="0"/>
              <a:t>Check for </a:t>
            </a:r>
            <a:r>
              <a:rPr lang="en-US" sz="2400" b="1" dirty="0" smtClean="0"/>
              <a:t>cross-talk</a:t>
            </a:r>
            <a:endParaRPr lang="en-US" sz="2800" b="1" dirty="0"/>
          </a:p>
          <a:p>
            <a:pPr marL="457200" indent="-457200" algn="l">
              <a:buFont typeface="Wingdings" panose="05000000000000000000" pitchFamily="2" charset="2"/>
              <a:buChar char="§"/>
            </a:pPr>
            <a:r>
              <a:rPr lang="en-US" sz="2800" b="1" dirty="0" smtClean="0"/>
              <a:t>Repeat if needed</a:t>
            </a:r>
            <a:endParaRPr lang="en-US" sz="2800" b="1" dirty="0"/>
          </a:p>
          <a:p>
            <a:pPr marL="457200" indent="-457200" algn="l">
              <a:buFont typeface="Wingdings" panose="05000000000000000000" pitchFamily="2" charset="2"/>
              <a:buChar char="§"/>
            </a:pPr>
            <a:r>
              <a:rPr lang="en-US" sz="2800" b="1" dirty="0"/>
              <a:t>Have all students perform the function check, identify any problems (Function Check video next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877" y="1132457"/>
            <a:ext cx="3645715" cy="18228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763" y="3006922"/>
            <a:ext cx="3645715" cy="18228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4715" y="4900060"/>
            <a:ext cx="3645715" cy="18228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9683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Daily Biological Calibration Check</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Use the BAS-200 (artificial ear) to establish a primary and secondary baseline (different listener) after annual electro-acoustic calibration</a:t>
            </a:r>
          </a:p>
          <a:p>
            <a:pPr marL="457200" indent="-457200" algn="l">
              <a:buFont typeface="Wingdings" panose="05000000000000000000" pitchFamily="2" charset="2"/>
              <a:buChar char="§"/>
            </a:pPr>
            <a:r>
              <a:rPr lang="en-US" altLang="en-US" sz="2800" b="1" dirty="0"/>
              <a:t>Secondary baseline is used if the primarily listener becomes inoperative</a:t>
            </a:r>
          </a:p>
          <a:p>
            <a:pPr marL="457200" indent="-457200" algn="l">
              <a:buFont typeface="Wingdings" panose="05000000000000000000" pitchFamily="2" charset="2"/>
              <a:buChar char="§"/>
            </a:pPr>
            <a:r>
              <a:rPr lang="en-US" altLang="en-US" sz="2800" b="1" dirty="0"/>
              <a:t>The baseline is recorded on DD Form 2217</a:t>
            </a:r>
          </a:p>
          <a:p>
            <a:pPr marL="457200" indent="-457200" algn="l">
              <a:buFont typeface="Wingdings" panose="05000000000000000000" pitchFamily="2" charset="2"/>
              <a:buChar char="§"/>
            </a:pPr>
            <a:r>
              <a:rPr lang="en-US" altLang="en-US" sz="2800" b="1" dirty="0"/>
              <a:t>Ensure BAS-200 is activated and properly connected to audiometer</a:t>
            </a:r>
          </a:p>
          <a:p>
            <a:pPr marL="457200" indent="-457200" algn="l">
              <a:buFont typeface="Wingdings" panose="05000000000000000000" pitchFamily="2" charset="2"/>
              <a:buChar char="§"/>
            </a:pPr>
            <a:r>
              <a:rPr lang="en-US" altLang="en-US" sz="2800" b="1" dirty="0"/>
              <a:t>Daily calibration thresholds are compared to the calibration baseline on the DD Form 2217</a:t>
            </a:r>
          </a:p>
        </p:txBody>
      </p:sp>
    </p:spTree>
    <p:extLst>
      <p:ext uri="{BB962C8B-B14F-4D97-AF65-F5344CB8AC3E}">
        <p14:creationId xmlns:p14="http://schemas.microsoft.com/office/powerpoint/2010/main" val="2555151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Daily Biological Calibration Check Hardware Set-up</a:t>
            </a:r>
            <a:endParaRPr lang="en-US" sz="3600" dirty="0">
              <a:latin typeface="+mn-lt"/>
            </a:endParaRPr>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Ensure headset are properly placed on the BAS</a:t>
            </a:r>
          </a:p>
          <a:p>
            <a:pPr marL="914400" lvl="1" indent="-457200" algn="l">
              <a:buFont typeface="Wingdings" panose="05000000000000000000" pitchFamily="2" charset="2"/>
              <a:buChar char="§"/>
            </a:pPr>
            <a:r>
              <a:rPr lang="en-US" altLang="en-US" sz="2400" b="1" dirty="0"/>
              <a:t>Headband parallel to the face of the BAS-200</a:t>
            </a:r>
          </a:p>
          <a:p>
            <a:pPr marL="914400" lvl="1" indent="-457200" algn="l">
              <a:buFont typeface="Wingdings" panose="05000000000000000000" pitchFamily="2" charset="2"/>
              <a:buChar char="§"/>
            </a:pPr>
            <a:r>
              <a:rPr lang="en-US" altLang="en-US" sz="2400" b="1" dirty="0"/>
              <a:t>Headband yolk completely </a:t>
            </a:r>
            <a:r>
              <a:rPr lang="en-US" altLang="en-US" sz="2400" b="1" dirty="0" smtClean="0"/>
              <a:t>compressed</a:t>
            </a:r>
          </a:p>
          <a:p>
            <a:pPr marL="457200" indent="-457200" algn="l">
              <a:buFont typeface="Wingdings" panose="05000000000000000000" pitchFamily="2" charset="2"/>
              <a:buChar char="§"/>
            </a:pPr>
            <a:r>
              <a:rPr lang="en-US" altLang="en-US" sz="2800" b="1" dirty="0"/>
              <a:t>Remove response switch from BAS-200 to activate the BAS for the calibration test</a:t>
            </a:r>
          </a:p>
          <a:p>
            <a:pPr marL="457200" indent="-457200" algn="l">
              <a:buFont typeface="Wingdings" panose="05000000000000000000" pitchFamily="2" charset="2"/>
              <a:buChar char="§"/>
            </a:pPr>
            <a:r>
              <a:rPr lang="en-US" altLang="en-US" sz="2800" b="1" dirty="0"/>
              <a:t>Completely close the audio booth door prior to starting any tests</a:t>
            </a:r>
          </a:p>
          <a:p>
            <a:pPr lvl="1" algn="l"/>
            <a:endParaRPr lang="en-US" altLang="en-US" sz="2800" b="1" dirty="0" smtClean="0"/>
          </a:p>
        </p:txBody>
      </p:sp>
      <p:pic>
        <p:nvPicPr>
          <p:cNvPr id="5" name="Picture 4"/>
          <p:cNvPicPr>
            <a:picLocks noChangeAspect="1"/>
          </p:cNvPicPr>
          <p:nvPr/>
        </p:nvPicPr>
        <p:blipFill>
          <a:blip r:embed="rId3"/>
          <a:stretch>
            <a:fillRect/>
          </a:stretch>
        </p:blipFill>
        <p:spPr>
          <a:xfrm>
            <a:off x="1049318" y="3840340"/>
            <a:ext cx="2660952" cy="2950095"/>
          </a:xfrm>
          <a:prstGeom prst="rect">
            <a:avLst/>
          </a:prstGeom>
          <a:ln w="9525">
            <a:solidFill>
              <a:schemeClr val="tx1"/>
            </a:solidFill>
          </a:ln>
        </p:spPr>
      </p:pic>
      <p:pic>
        <p:nvPicPr>
          <p:cNvPr id="7" name="Picture 6"/>
          <p:cNvPicPr>
            <a:picLocks noChangeAspect="1"/>
          </p:cNvPicPr>
          <p:nvPr/>
        </p:nvPicPr>
        <p:blipFill>
          <a:blip r:embed="rId4"/>
          <a:stretch>
            <a:fillRect/>
          </a:stretch>
        </p:blipFill>
        <p:spPr>
          <a:xfrm>
            <a:off x="3995310" y="3840340"/>
            <a:ext cx="4203428" cy="2969142"/>
          </a:xfrm>
          <a:prstGeom prst="rect">
            <a:avLst/>
          </a:prstGeom>
          <a:ln w="9525">
            <a:solidFill>
              <a:schemeClr val="tx1"/>
            </a:solidFill>
          </a:ln>
        </p:spPr>
      </p:pic>
      <p:pic>
        <p:nvPicPr>
          <p:cNvPr id="8" name="Picture 7"/>
          <p:cNvPicPr>
            <a:picLocks noChangeAspect="1"/>
          </p:cNvPicPr>
          <p:nvPr/>
        </p:nvPicPr>
        <p:blipFill>
          <a:blip r:embed="rId5"/>
          <a:stretch>
            <a:fillRect/>
          </a:stretch>
        </p:blipFill>
        <p:spPr>
          <a:xfrm>
            <a:off x="8483778" y="3840340"/>
            <a:ext cx="2700000" cy="2992000"/>
          </a:xfrm>
          <a:prstGeom prst="rect">
            <a:avLst/>
          </a:prstGeom>
          <a:ln w="9525">
            <a:solidFill>
              <a:schemeClr val="tx1"/>
            </a:solidFill>
          </a:ln>
        </p:spPr>
      </p:pic>
    </p:spTree>
    <p:extLst>
      <p:ext uri="{BB962C8B-B14F-4D97-AF65-F5344CB8AC3E}">
        <p14:creationId xmlns:p14="http://schemas.microsoft.com/office/powerpoint/2010/main" val="2069045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alibrations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41" t="3325" r="10925" b="5977"/>
          <a:stretch/>
        </p:blipFill>
        <p:spPr>
          <a:xfrm>
            <a:off x="2499358" y="41581"/>
            <a:ext cx="7214967" cy="6816419"/>
          </a:xfrm>
          <a:prstGeom prst="rect">
            <a:avLst/>
          </a:prstGeom>
          <a:ln w="9525">
            <a:solidFill>
              <a:schemeClr val="tx1"/>
            </a:solidFill>
          </a:ln>
          <a:effectLst/>
        </p:spPr>
      </p:pic>
    </p:spTree>
    <p:extLst>
      <p:ext uri="{BB962C8B-B14F-4D97-AF65-F5344CB8AC3E}">
        <p14:creationId xmlns:p14="http://schemas.microsoft.com/office/powerpoint/2010/main" val="295883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Daily Biological Calibration Check Software Set-up</a:t>
            </a:r>
            <a:endParaRPr lang="en-US" sz="3600" dirty="0">
              <a:latin typeface="+mn-lt"/>
            </a:endParaRPr>
          </a:p>
        </p:txBody>
      </p:sp>
      <p:sp>
        <p:nvSpPr>
          <p:cNvPr id="6" name="Content Placeholder 1"/>
          <p:cNvSpPr txBox="1">
            <a:spLocks/>
          </p:cNvSpPr>
          <p:nvPr/>
        </p:nvSpPr>
        <p:spPr>
          <a:xfrm>
            <a:off x="304799" y="1235202"/>
            <a:ext cx="3450337"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Booth numbers are italic (calibration not done)</a:t>
            </a:r>
          </a:p>
          <a:p>
            <a:pPr marL="457200" indent="-457200" algn="l">
              <a:buFont typeface="Wingdings" panose="05000000000000000000" pitchFamily="2" charset="2"/>
              <a:buChar char="§"/>
            </a:pPr>
            <a:r>
              <a:rPr lang="en-US" altLang="en-US" sz="2800" b="1" dirty="0"/>
              <a:t>Audiometer &gt; Daily Calibration &gt; Set </a:t>
            </a:r>
          </a:p>
          <a:p>
            <a:pPr marL="457200" indent="-457200" algn="l">
              <a:buFont typeface="Wingdings" panose="05000000000000000000" pitchFamily="2" charset="2"/>
              <a:buChar char="§"/>
            </a:pPr>
            <a:r>
              <a:rPr lang="en-US" altLang="en-US" sz="2800" b="1" dirty="0"/>
              <a:t>Set daily calibration test for all </a:t>
            </a:r>
            <a:r>
              <a:rPr lang="en-US" altLang="en-US" sz="2800" b="1" dirty="0" smtClean="0"/>
              <a:t>audiometers</a:t>
            </a:r>
            <a:endParaRPr lang="en-US" altLang="en-US" sz="2800" b="1" dirty="0"/>
          </a:p>
        </p:txBody>
      </p:sp>
      <p:sp>
        <p:nvSpPr>
          <p:cNvPr id="9"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10" name="Picture 9"/>
          <p:cNvPicPr>
            <a:picLocks noChangeAspect="1"/>
          </p:cNvPicPr>
          <p:nvPr/>
        </p:nvPicPr>
        <p:blipFill>
          <a:blip r:embed="rId3"/>
          <a:stretch>
            <a:fillRect/>
          </a:stretch>
        </p:blipFill>
        <p:spPr>
          <a:xfrm>
            <a:off x="4386752" y="1235202"/>
            <a:ext cx="6299428" cy="4956761"/>
          </a:xfrm>
          <a:prstGeom prst="rect">
            <a:avLst/>
          </a:prstGeom>
          <a:ln w="9525">
            <a:solidFill>
              <a:schemeClr val="tx1"/>
            </a:solidFill>
          </a:ln>
        </p:spPr>
      </p:pic>
    </p:spTree>
    <p:extLst>
      <p:ext uri="{BB962C8B-B14F-4D97-AF65-F5344CB8AC3E}">
        <p14:creationId xmlns:p14="http://schemas.microsoft.com/office/powerpoint/2010/main" val="3726166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16990" y="6059424"/>
            <a:ext cx="11582401" cy="5364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cs typeface="Arial" panose="020B0604020202020204" pitchFamily="34" charset="0"/>
              </a:rPr>
              <a:t>While in training always arrange your DOEHRS-HC desktop as displayed</a:t>
            </a:r>
            <a:endParaRPr lang="en-US" sz="2800" b="1" dirty="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 y="-10"/>
            <a:ext cx="12246000" cy="5902000"/>
          </a:xfrm>
          <a:prstGeom prst="rect">
            <a:avLst/>
          </a:prstGeom>
          <a:ln w="9525">
            <a:solidFill>
              <a:schemeClr val="tx1"/>
            </a:solidFill>
          </a:ln>
          <a:effectLst/>
        </p:spPr>
      </p:pic>
    </p:spTree>
    <p:extLst>
      <p:ext uri="{BB962C8B-B14F-4D97-AF65-F5344CB8AC3E}">
        <p14:creationId xmlns:p14="http://schemas.microsoft.com/office/powerpoint/2010/main" val="3251820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Daily Biological Calibration Check Software Set-up</a:t>
            </a:r>
            <a:endParaRPr lang="en-US" sz="3600" dirty="0">
              <a:latin typeface="+mn-lt"/>
            </a:endParaRPr>
          </a:p>
        </p:txBody>
      </p:sp>
      <p:sp>
        <p:nvSpPr>
          <p:cNvPr id="6" name="Content Placeholder 1"/>
          <p:cNvSpPr txBox="1">
            <a:spLocks/>
          </p:cNvSpPr>
          <p:nvPr/>
        </p:nvSpPr>
        <p:spPr>
          <a:xfrm>
            <a:off x="304799" y="1235202"/>
            <a:ext cx="4848640"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Press all enabled audiometers</a:t>
            </a:r>
          </a:p>
          <a:p>
            <a:pPr marL="457200" indent="-457200" algn="l">
              <a:buFont typeface="Wingdings" panose="05000000000000000000" pitchFamily="2" charset="2"/>
              <a:buChar char="§"/>
            </a:pPr>
            <a:r>
              <a:rPr lang="en-US" altLang="en-US" sz="2800" b="1" dirty="0"/>
              <a:t>Daily calibration test will be set for all audiometers</a:t>
            </a:r>
          </a:p>
        </p:txBody>
      </p:sp>
      <p:sp>
        <p:nvSpPr>
          <p:cNvPr id="9"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pic>
        <p:nvPicPr>
          <p:cNvPr id="7" name="Picture 6"/>
          <p:cNvPicPr>
            <a:picLocks noChangeAspect="1"/>
          </p:cNvPicPr>
          <p:nvPr/>
        </p:nvPicPr>
        <p:blipFill>
          <a:blip r:embed="rId3"/>
          <a:stretch>
            <a:fillRect/>
          </a:stretch>
        </p:blipFill>
        <p:spPr>
          <a:xfrm>
            <a:off x="5263167" y="1285497"/>
            <a:ext cx="5400000" cy="4877143"/>
          </a:xfrm>
          <a:prstGeom prst="rect">
            <a:avLst/>
          </a:prstGeom>
          <a:ln w="9525">
            <a:solidFill>
              <a:schemeClr val="tx1"/>
            </a:solidFill>
          </a:ln>
        </p:spPr>
      </p:pic>
    </p:spTree>
    <p:extLst>
      <p:ext uri="{BB962C8B-B14F-4D97-AF65-F5344CB8AC3E}">
        <p14:creationId xmlns:p14="http://schemas.microsoft.com/office/powerpoint/2010/main" val="4156911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Establishing Calibration Baselines</a:t>
            </a:r>
            <a:endParaRPr lang="en-US" sz="3600" dirty="0">
              <a:latin typeface="+mn-lt"/>
            </a:endParaRPr>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Have students run calibrations (first time)</a:t>
            </a:r>
          </a:p>
          <a:p>
            <a:pPr marL="457200" indent="-457200" algn="l">
              <a:buFont typeface="Wingdings" panose="05000000000000000000" pitchFamily="2" charset="2"/>
              <a:buChar char="§"/>
            </a:pPr>
            <a:r>
              <a:rPr lang="en-US" sz="2800" b="1" dirty="0"/>
              <a:t>Write down (page </a:t>
            </a:r>
            <a:r>
              <a:rPr lang="en-US" sz="2800" b="1" dirty="0" smtClean="0"/>
              <a:t>44) </a:t>
            </a:r>
            <a:r>
              <a:rPr lang="en-US" sz="2800" b="1" dirty="0"/>
              <a:t>or do a screen shot of the calibration results (CCA-200 window)</a:t>
            </a:r>
          </a:p>
          <a:p>
            <a:pPr marL="457200" indent="-457200" algn="l">
              <a:buFont typeface="Wingdings" panose="05000000000000000000" pitchFamily="2" charset="2"/>
              <a:buChar char="§"/>
            </a:pPr>
            <a:r>
              <a:rPr lang="en-US" sz="2800" b="1" dirty="0"/>
              <a:t>Change the testing parameters</a:t>
            </a:r>
          </a:p>
          <a:p>
            <a:pPr marL="914400" lvl="1" indent="-457200" algn="l">
              <a:buFont typeface="Wingdings" panose="05000000000000000000" pitchFamily="2" charset="2"/>
              <a:buChar char="§"/>
            </a:pPr>
            <a:r>
              <a:rPr lang="en-US" sz="2400" b="1" dirty="0"/>
              <a:t>Remove/Replace the headset on the BAS</a:t>
            </a:r>
          </a:p>
          <a:p>
            <a:pPr marL="914400" lvl="1" indent="-457200" algn="l">
              <a:buFont typeface="Wingdings" panose="05000000000000000000" pitchFamily="2" charset="2"/>
              <a:buChar char="§"/>
            </a:pPr>
            <a:r>
              <a:rPr lang="en-US" sz="2400" b="1" dirty="0"/>
              <a:t>Unplug and re-insert left and right headset plugs in BAS</a:t>
            </a:r>
          </a:p>
          <a:p>
            <a:pPr marL="914400" lvl="1" indent="-457200" algn="l">
              <a:buFont typeface="Wingdings" panose="05000000000000000000" pitchFamily="2" charset="2"/>
              <a:buChar char="§"/>
            </a:pPr>
            <a:r>
              <a:rPr lang="en-US" sz="2400" b="1" dirty="0"/>
              <a:t>Unplug and re-insert patch cord from BAS and audiometer</a:t>
            </a:r>
          </a:p>
          <a:p>
            <a:pPr marL="457200" indent="-457200" algn="l">
              <a:buFont typeface="Wingdings" panose="05000000000000000000" pitchFamily="2" charset="2"/>
              <a:buChar char="§"/>
            </a:pPr>
            <a:r>
              <a:rPr lang="en-US" sz="2800" b="1" dirty="0"/>
              <a:t>Do not retrieve results in the listener window</a:t>
            </a:r>
          </a:p>
          <a:p>
            <a:pPr marL="457200" indent="-457200" algn="l">
              <a:buFont typeface="Wingdings" panose="05000000000000000000" pitchFamily="2" charset="2"/>
              <a:buChar char="§"/>
            </a:pPr>
            <a:r>
              <a:rPr lang="en-US" sz="2800" b="1" dirty="0"/>
              <a:t>Cancel and re-run calibration test</a:t>
            </a:r>
          </a:p>
          <a:p>
            <a:pPr marL="457200" indent="-457200" algn="l">
              <a:buFont typeface="Wingdings" panose="05000000000000000000" pitchFamily="2" charset="2"/>
              <a:buChar char="§"/>
            </a:pPr>
            <a:r>
              <a:rPr lang="en-US" sz="2800" b="1" dirty="0"/>
              <a:t>Calibration video next side with adding listener and audiometer</a:t>
            </a:r>
          </a:p>
        </p:txBody>
      </p:sp>
      <p:sp>
        <p:nvSpPr>
          <p:cNvPr id="7" name="Subtitle 2"/>
          <p:cNvSpPr txBox="1">
            <a:spLocks/>
          </p:cNvSpPr>
          <p:nvPr/>
        </p:nvSpPr>
        <p:spPr>
          <a:xfrm>
            <a:off x="0" y="6400799"/>
            <a:ext cx="12191999" cy="447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smtClean="0">
                <a:solidFill>
                  <a:srgbClr val="660033"/>
                </a:solidFill>
              </a:rPr>
              <a:t>Tri-Service Hearing Technician 4.2 Certification Course                                Video Next Slide</a:t>
            </a:r>
            <a:endParaRPr lang="en-US" sz="2600" dirty="0" smtClean="0">
              <a:solidFill>
                <a:srgbClr val="660033"/>
              </a:solidFill>
            </a:endParaRPr>
          </a:p>
          <a:p>
            <a:endParaRPr lang="en-US" dirty="0"/>
          </a:p>
        </p:txBody>
      </p:sp>
    </p:spTree>
    <p:extLst>
      <p:ext uri="{BB962C8B-B14F-4D97-AF65-F5344CB8AC3E}">
        <p14:creationId xmlns:p14="http://schemas.microsoft.com/office/powerpoint/2010/main" val="2351693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ving Listener and Audiome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489" r="4334"/>
          <a:stretch/>
        </p:blipFill>
        <p:spPr>
          <a:xfrm>
            <a:off x="2304284" y="13524"/>
            <a:ext cx="7605305" cy="6832284"/>
          </a:xfrm>
          <a:prstGeom prst="rect">
            <a:avLst/>
          </a:prstGeom>
          <a:ln>
            <a:solidFill>
              <a:schemeClr val="tx1"/>
            </a:solidFill>
          </a:ln>
        </p:spPr>
      </p:pic>
    </p:spTree>
    <p:extLst>
      <p:ext uri="{BB962C8B-B14F-4D97-AF65-F5344CB8AC3E}">
        <p14:creationId xmlns:p14="http://schemas.microsoft.com/office/powerpoint/2010/main" val="1544034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Establishing Calibration Baselines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sz="2800" b="1" dirty="0"/>
              <a:t>Re-run calibration test</a:t>
            </a:r>
          </a:p>
          <a:p>
            <a:pPr marL="342900" indent="-342900" algn="l">
              <a:buFont typeface="Wingdings" panose="05000000000000000000" pitchFamily="2" charset="2"/>
              <a:buChar char="§"/>
            </a:pPr>
            <a:r>
              <a:rPr lang="en-US" sz="2800" b="1" dirty="0"/>
              <a:t>Compare results with those received from the initial calibration</a:t>
            </a:r>
          </a:p>
          <a:p>
            <a:pPr marL="800100" lvl="1" indent="-342900" algn="l">
              <a:buFont typeface="Wingdings" panose="05000000000000000000" pitchFamily="2" charset="2"/>
              <a:buChar char="§"/>
            </a:pPr>
            <a:r>
              <a:rPr lang="en-US" sz="2400" b="1" dirty="0"/>
              <a:t>Look for consistency in threshold results</a:t>
            </a:r>
          </a:p>
          <a:p>
            <a:pPr marL="800100" lvl="1" indent="-342900" algn="l">
              <a:buFont typeface="Wingdings" panose="05000000000000000000" pitchFamily="2" charset="2"/>
              <a:buChar char="§"/>
            </a:pPr>
            <a:r>
              <a:rPr lang="en-US" sz="2400" b="1" dirty="0"/>
              <a:t>Results plus or minus 5 dB for 500 Hz thru 4000 Hz</a:t>
            </a:r>
          </a:p>
          <a:p>
            <a:pPr marL="800100" lvl="1" indent="-342900" algn="l">
              <a:buFont typeface="Wingdings" panose="05000000000000000000" pitchFamily="2" charset="2"/>
              <a:buChar char="§"/>
            </a:pPr>
            <a:r>
              <a:rPr lang="en-US" sz="2400" b="1" dirty="0"/>
              <a:t>Results plus or minus 10 dB for 6000 Hz</a:t>
            </a:r>
          </a:p>
          <a:p>
            <a:pPr marL="342900" indent="-342900" algn="l">
              <a:buFont typeface="Wingdings" panose="05000000000000000000" pitchFamily="2" charset="2"/>
              <a:buChar char="§"/>
            </a:pPr>
            <a:r>
              <a:rPr lang="en-US" sz="2800" b="1" dirty="0" smtClean="0"/>
              <a:t>If the thresholds are the same or mimicking above passing criteria of the initial calibration results, retrieve results as baseline</a:t>
            </a:r>
          </a:p>
          <a:p>
            <a:pPr marL="342900" indent="-342900" algn="l">
              <a:buFont typeface="Wingdings" panose="05000000000000000000" pitchFamily="2" charset="2"/>
              <a:buChar char="§"/>
            </a:pPr>
            <a:r>
              <a:rPr lang="en-US" sz="2800" b="1" dirty="0" smtClean="0"/>
              <a:t>Conduct again if not “successful” until consistent results are achieved</a:t>
            </a:r>
          </a:p>
          <a:p>
            <a:pPr algn="l"/>
            <a:endParaRPr lang="en-US" sz="2800" b="1" dirty="0"/>
          </a:p>
        </p:txBody>
      </p:sp>
    </p:spTree>
    <p:extLst>
      <p:ext uri="{BB962C8B-B14F-4D97-AF65-F5344CB8AC3E}">
        <p14:creationId xmlns:p14="http://schemas.microsoft.com/office/powerpoint/2010/main" val="4040852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Establishing Calibration Baselines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Initial baseline (threshold not retrieved)</a:t>
            </a:r>
          </a:p>
          <a:p>
            <a:pPr marL="457200" indent="-457200" algn="l">
              <a:buFont typeface="Wingdings" panose="05000000000000000000" pitchFamily="2" charset="2"/>
              <a:buChar char="§"/>
            </a:pPr>
            <a:endParaRPr lang="en-US" sz="2800" b="1" dirty="0"/>
          </a:p>
          <a:p>
            <a:pPr marL="457200" indent="-457200" algn="l">
              <a:buFont typeface="Wingdings" panose="05000000000000000000" pitchFamily="2" charset="2"/>
              <a:buChar char="§"/>
            </a:pPr>
            <a:endParaRPr lang="en-US" sz="2800" b="1" dirty="0"/>
          </a:p>
          <a:p>
            <a:pPr marL="457200" indent="-457200" algn="l">
              <a:buFont typeface="Wingdings" panose="05000000000000000000" pitchFamily="2" charset="2"/>
              <a:buChar char="§"/>
            </a:pPr>
            <a:endParaRPr lang="en-US" sz="2800" b="1" dirty="0"/>
          </a:p>
          <a:p>
            <a:pPr marL="457200" indent="-457200" algn="l">
              <a:buFont typeface="Wingdings" panose="05000000000000000000" pitchFamily="2" charset="2"/>
              <a:buChar char="§"/>
            </a:pPr>
            <a:r>
              <a:rPr lang="en-US" sz="2800" b="1" dirty="0"/>
              <a:t>Baselines received after changing testing parameters</a:t>
            </a:r>
          </a:p>
          <a:p>
            <a:pPr marL="457200" indent="-457200" algn="l">
              <a:buFont typeface="Wingdings" panose="05000000000000000000" pitchFamily="2" charset="2"/>
              <a:buChar char="§"/>
            </a:pPr>
            <a:endParaRPr lang="en-US" sz="2800" b="1" dirty="0"/>
          </a:p>
          <a:p>
            <a:pPr marL="457200" indent="-457200" algn="l">
              <a:buFont typeface="Wingdings" panose="05000000000000000000" pitchFamily="2" charset="2"/>
              <a:buChar char="§"/>
            </a:pPr>
            <a:endParaRPr lang="en-US" sz="2800" b="1" dirty="0"/>
          </a:p>
          <a:p>
            <a:pPr marL="457200" indent="-457200" algn="l">
              <a:buFont typeface="Wingdings" panose="05000000000000000000" pitchFamily="2" charset="2"/>
              <a:buChar char="§"/>
            </a:pPr>
            <a:endParaRPr lang="en-US" sz="2800" b="1" dirty="0"/>
          </a:p>
          <a:p>
            <a:pPr marL="457200" indent="-457200" algn="l">
              <a:buFont typeface="Wingdings" panose="05000000000000000000" pitchFamily="2" charset="2"/>
              <a:buChar char="§"/>
            </a:pPr>
            <a:r>
              <a:rPr lang="en-US" sz="2800" b="1" dirty="0"/>
              <a:t>Retrieve results if consistent</a:t>
            </a:r>
          </a:p>
          <a:p>
            <a:pPr marL="457200" indent="-457200" algn="l">
              <a:buFont typeface="Wingdings" panose="05000000000000000000" pitchFamily="2" charset="2"/>
              <a:buChar char="§"/>
            </a:pPr>
            <a:endParaRPr lang="en-US" sz="2800" b="1" dirty="0"/>
          </a:p>
        </p:txBody>
      </p:sp>
      <p:pic>
        <p:nvPicPr>
          <p:cNvPr id="5" name="Picture 4"/>
          <p:cNvPicPr>
            <a:picLocks noChangeAspect="1"/>
          </p:cNvPicPr>
          <p:nvPr/>
        </p:nvPicPr>
        <p:blipFill>
          <a:blip r:embed="rId3"/>
          <a:stretch>
            <a:fillRect/>
          </a:stretch>
        </p:blipFill>
        <p:spPr>
          <a:xfrm>
            <a:off x="746367" y="1676773"/>
            <a:ext cx="10702381" cy="1619048"/>
          </a:xfrm>
          <a:prstGeom prst="rect">
            <a:avLst/>
          </a:prstGeom>
          <a:ln w="9525">
            <a:solidFill>
              <a:schemeClr val="tx1"/>
            </a:solidFill>
          </a:ln>
        </p:spPr>
      </p:pic>
      <p:pic>
        <p:nvPicPr>
          <p:cNvPr id="7" name="Picture 6"/>
          <p:cNvPicPr>
            <a:picLocks noChangeAspect="1"/>
          </p:cNvPicPr>
          <p:nvPr/>
        </p:nvPicPr>
        <p:blipFill>
          <a:blip r:embed="rId4"/>
          <a:stretch>
            <a:fillRect/>
          </a:stretch>
        </p:blipFill>
        <p:spPr>
          <a:xfrm>
            <a:off x="770763" y="3732433"/>
            <a:ext cx="10654761" cy="1571429"/>
          </a:xfrm>
          <a:prstGeom prst="rect">
            <a:avLst/>
          </a:prstGeom>
          <a:ln w="9525">
            <a:solidFill>
              <a:schemeClr val="tx1"/>
            </a:solidFill>
          </a:ln>
        </p:spPr>
      </p:pic>
    </p:spTree>
    <p:extLst>
      <p:ext uri="{BB962C8B-B14F-4D97-AF65-F5344CB8AC3E}">
        <p14:creationId xmlns:p14="http://schemas.microsoft.com/office/powerpoint/2010/main" val="3468007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Adding a Calibration Listener</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Calibrations may not be completed in sequential order, check the station number prior to entering the BAS serial number</a:t>
            </a:r>
          </a:p>
          <a:p>
            <a:pPr marL="457200" indent="-457200" algn="l">
              <a:buFont typeface="Wingdings" panose="05000000000000000000" pitchFamily="2" charset="2"/>
              <a:buChar char="§"/>
            </a:pPr>
            <a:r>
              <a:rPr lang="en-US" sz="2800" b="1" dirty="0"/>
              <a:t>Enter listener as BAS-200 and add BAS serial number</a:t>
            </a:r>
          </a:p>
          <a:p>
            <a:pPr marL="457200" indent="-457200" algn="l">
              <a:buFont typeface="Wingdings" panose="05000000000000000000" pitchFamily="2" charset="2"/>
              <a:buChar char="§"/>
            </a:pPr>
            <a:r>
              <a:rPr lang="en-US" sz="2800" b="1" dirty="0"/>
              <a:t>Have student add </a:t>
            </a:r>
            <a:r>
              <a:rPr lang="en-US" sz="2800" b="1" dirty="0" smtClean="0"/>
              <a:t>listener (example: BAS-200; #####)</a:t>
            </a:r>
            <a:endParaRPr lang="en-US" sz="2800" b="1" dirty="0"/>
          </a:p>
        </p:txBody>
      </p:sp>
      <p:pic>
        <p:nvPicPr>
          <p:cNvPr id="5" name="Picture 4"/>
          <p:cNvPicPr>
            <a:picLocks noChangeAspect="1"/>
          </p:cNvPicPr>
          <p:nvPr/>
        </p:nvPicPr>
        <p:blipFill>
          <a:blip r:embed="rId3"/>
          <a:stretch>
            <a:fillRect/>
          </a:stretch>
        </p:blipFill>
        <p:spPr>
          <a:xfrm>
            <a:off x="1935480" y="3043995"/>
            <a:ext cx="4022857" cy="1623809"/>
          </a:xfrm>
          <a:prstGeom prst="rect">
            <a:avLst/>
          </a:prstGeom>
          <a:ln w="9525">
            <a:solidFill>
              <a:schemeClr val="tx1"/>
            </a:solidFill>
          </a:ln>
        </p:spPr>
      </p:pic>
      <p:pic>
        <p:nvPicPr>
          <p:cNvPr id="7" name="Picture 6"/>
          <p:cNvPicPr>
            <a:picLocks noChangeAspect="1"/>
          </p:cNvPicPr>
          <p:nvPr/>
        </p:nvPicPr>
        <p:blipFill>
          <a:blip r:embed="rId4"/>
          <a:stretch>
            <a:fillRect/>
          </a:stretch>
        </p:blipFill>
        <p:spPr>
          <a:xfrm>
            <a:off x="1923288" y="4741731"/>
            <a:ext cx="4022857" cy="1623809"/>
          </a:xfrm>
          <a:prstGeom prst="rect">
            <a:avLst/>
          </a:prstGeom>
          <a:ln w="9525">
            <a:solidFill>
              <a:schemeClr val="tx1"/>
            </a:solidFill>
          </a:ln>
        </p:spPr>
      </p:pic>
      <p:pic>
        <p:nvPicPr>
          <p:cNvPr id="9" name="Picture 8"/>
          <p:cNvPicPr>
            <a:picLocks noChangeAspect="1"/>
          </p:cNvPicPr>
          <p:nvPr/>
        </p:nvPicPr>
        <p:blipFill>
          <a:blip r:embed="rId5"/>
          <a:stretch>
            <a:fillRect/>
          </a:stretch>
        </p:blipFill>
        <p:spPr>
          <a:xfrm>
            <a:off x="6675881" y="4741731"/>
            <a:ext cx="2807619" cy="1613334"/>
          </a:xfrm>
          <a:prstGeom prst="rect">
            <a:avLst/>
          </a:prstGeom>
          <a:ln w="9525">
            <a:solidFill>
              <a:schemeClr val="tx1"/>
            </a:solidFill>
          </a:ln>
        </p:spPr>
      </p:pic>
      <p:pic>
        <p:nvPicPr>
          <p:cNvPr id="10" name="Picture 9"/>
          <p:cNvPicPr>
            <a:picLocks noChangeAspect="1"/>
          </p:cNvPicPr>
          <p:nvPr/>
        </p:nvPicPr>
        <p:blipFill>
          <a:blip r:embed="rId6"/>
          <a:stretch>
            <a:fillRect/>
          </a:stretch>
        </p:blipFill>
        <p:spPr>
          <a:xfrm>
            <a:off x="6261353" y="3043995"/>
            <a:ext cx="3603809" cy="1540000"/>
          </a:xfrm>
          <a:prstGeom prst="rect">
            <a:avLst/>
          </a:prstGeom>
          <a:ln w="9525">
            <a:solidFill>
              <a:schemeClr val="tx1"/>
            </a:solidFill>
          </a:ln>
        </p:spPr>
      </p:pic>
    </p:spTree>
    <p:extLst>
      <p:ext uri="{BB962C8B-B14F-4D97-AF65-F5344CB8AC3E}">
        <p14:creationId xmlns:p14="http://schemas.microsoft.com/office/powerpoint/2010/main" val="21169065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Adding Calibration Audiometer</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9" y="1235202"/>
            <a:ext cx="8234782" cy="47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Application will auto fill audiometer information from the Benson Medical window and sub-fields previously filled out</a:t>
            </a:r>
          </a:p>
          <a:p>
            <a:pPr marL="914400" lvl="1" indent="-457200" algn="l">
              <a:buFont typeface="Wingdings" panose="05000000000000000000" pitchFamily="2" charset="2"/>
              <a:buChar char="§"/>
            </a:pPr>
            <a:r>
              <a:rPr lang="en-US" sz="2400" b="1" dirty="0"/>
              <a:t>Audiometer serial number, make and model</a:t>
            </a:r>
          </a:p>
          <a:p>
            <a:pPr marL="914400" lvl="1" indent="-457200" algn="l">
              <a:buFont typeface="Wingdings" panose="05000000000000000000" pitchFamily="2" charset="2"/>
              <a:buChar char="§"/>
            </a:pPr>
            <a:r>
              <a:rPr lang="en-US" sz="2400" b="1" dirty="0"/>
              <a:t>Electro-acoustic calibration date</a:t>
            </a:r>
          </a:p>
          <a:p>
            <a:pPr marL="914400" lvl="1" indent="-457200" algn="l">
              <a:buFont typeface="Wingdings" panose="05000000000000000000" pitchFamily="2" charset="2"/>
              <a:buChar char="§"/>
            </a:pPr>
            <a:r>
              <a:rPr lang="en-US" sz="2400" b="1" dirty="0"/>
              <a:t>Facility/Location</a:t>
            </a:r>
          </a:p>
          <a:p>
            <a:pPr marL="914400" lvl="1" indent="-457200" algn="l">
              <a:buFont typeface="Wingdings" panose="05000000000000000000" pitchFamily="2" charset="2"/>
              <a:buChar char="§"/>
            </a:pPr>
            <a:r>
              <a:rPr lang="en-US" sz="2400" b="1" dirty="0"/>
              <a:t>Audiometer type</a:t>
            </a:r>
          </a:p>
          <a:p>
            <a:pPr marL="914400" lvl="1" indent="-457200" algn="l">
              <a:buFont typeface="Wingdings" panose="05000000000000000000" pitchFamily="2" charset="2"/>
              <a:buChar char="§"/>
            </a:pPr>
            <a:r>
              <a:rPr lang="en-US" sz="2400" b="1" dirty="0">
                <a:solidFill>
                  <a:srgbClr val="FF0000"/>
                </a:solidFill>
              </a:rPr>
              <a:t>Ensure you tab through the fields prior to saving</a:t>
            </a:r>
          </a:p>
          <a:p>
            <a:pPr marL="457200" indent="-457200" algn="l">
              <a:buFont typeface="Wingdings" panose="05000000000000000000" pitchFamily="2" charset="2"/>
              <a:buChar char="§"/>
            </a:pPr>
            <a:r>
              <a:rPr lang="en-US" sz="2800" b="1" dirty="0"/>
              <a:t>Manual/Microprocessor </a:t>
            </a:r>
            <a:r>
              <a:rPr lang="en-US" sz="2800" b="1" dirty="0" smtClean="0"/>
              <a:t>selection</a:t>
            </a:r>
          </a:p>
          <a:p>
            <a:pPr marL="914400" lvl="1" indent="-457200" algn="l">
              <a:buFont typeface="Wingdings" panose="05000000000000000000" pitchFamily="2" charset="2"/>
              <a:buChar char="§"/>
            </a:pPr>
            <a:r>
              <a:rPr lang="en-US" sz="2400" b="1" dirty="0" smtClean="0"/>
              <a:t>Defaults to Microprocessor</a:t>
            </a:r>
            <a:endParaRPr lang="en-US" sz="2400" b="1" dirty="0"/>
          </a:p>
          <a:p>
            <a:pPr marL="457200" indent="-457200" algn="l">
              <a:buFont typeface="Wingdings" panose="05000000000000000000" pitchFamily="2" charset="2"/>
              <a:buChar char="§"/>
            </a:pPr>
            <a:r>
              <a:rPr lang="en-US" sz="2800" b="1" dirty="0"/>
              <a:t>Have students save </a:t>
            </a:r>
            <a:r>
              <a:rPr lang="en-US" sz="2800" b="1" dirty="0" smtClean="0"/>
              <a:t>audiometer</a:t>
            </a:r>
            <a:endParaRPr lang="en-US" sz="2800" b="1" dirty="0"/>
          </a:p>
        </p:txBody>
      </p:sp>
      <p:pic>
        <p:nvPicPr>
          <p:cNvPr id="8" name="Picture 7"/>
          <p:cNvPicPr>
            <a:picLocks noChangeAspect="1"/>
          </p:cNvPicPr>
          <p:nvPr/>
        </p:nvPicPr>
        <p:blipFill>
          <a:blip r:embed="rId3"/>
          <a:stretch>
            <a:fillRect/>
          </a:stretch>
        </p:blipFill>
        <p:spPr>
          <a:xfrm>
            <a:off x="8454863" y="1469061"/>
            <a:ext cx="3619047" cy="3916190"/>
          </a:xfrm>
          <a:prstGeom prst="rect">
            <a:avLst/>
          </a:prstGeom>
          <a:ln w="9525">
            <a:solidFill>
              <a:schemeClr val="tx1"/>
            </a:solidFill>
          </a:ln>
        </p:spPr>
      </p:pic>
    </p:spTree>
    <p:extLst>
      <p:ext uri="{BB962C8B-B14F-4D97-AF65-F5344CB8AC3E}">
        <p14:creationId xmlns:p14="http://schemas.microsoft.com/office/powerpoint/2010/main" val="4135889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Daily Calibration Listeners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Once listeners and audiometers are added a calibration baseline is created on DD Form 2217</a:t>
            </a:r>
          </a:p>
          <a:p>
            <a:pPr marL="457200" indent="-457200" algn="l">
              <a:buFont typeface="Wingdings" panose="05000000000000000000" pitchFamily="2" charset="2"/>
              <a:buChar char="§"/>
            </a:pPr>
            <a:r>
              <a:rPr lang="en-US" sz="2800" b="1" dirty="0"/>
              <a:t>Select the correct listener from the drop down window for daily comparison with the </a:t>
            </a:r>
            <a:r>
              <a:rPr lang="en-US" sz="2800" b="1" dirty="0" smtClean="0"/>
              <a:t>baseline</a:t>
            </a:r>
          </a:p>
          <a:p>
            <a:pPr marL="457200" indent="-457200" algn="l">
              <a:buFont typeface="Wingdings" panose="05000000000000000000" pitchFamily="2" charset="2"/>
              <a:buChar char="§"/>
            </a:pPr>
            <a:r>
              <a:rPr lang="en-US" sz="2800" b="1" dirty="0" smtClean="0"/>
              <a:t>Alternate baselines should be established when the primary listener is created (used if primary listener becomes inoperative)</a:t>
            </a:r>
            <a:endParaRPr lang="en-US" sz="2800" b="1" dirty="0"/>
          </a:p>
        </p:txBody>
      </p:sp>
      <p:pic>
        <p:nvPicPr>
          <p:cNvPr id="11" name="Picture 10"/>
          <p:cNvPicPr>
            <a:picLocks noChangeAspect="1"/>
          </p:cNvPicPr>
          <p:nvPr/>
        </p:nvPicPr>
        <p:blipFill>
          <a:blip r:embed="rId3"/>
          <a:stretch>
            <a:fillRect/>
          </a:stretch>
        </p:blipFill>
        <p:spPr>
          <a:xfrm>
            <a:off x="551293" y="3979353"/>
            <a:ext cx="5412572" cy="2184761"/>
          </a:xfrm>
          <a:prstGeom prst="rect">
            <a:avLst/>
          </a:prstGeom>
          <a:ln w="9525">
            <a:solidFill>
              <a:schemeClr val="tx1"/>
            </a:solidFill>
          </a:ln>
        </p:spPr>
      </p:pic>
      <p:pic>
        <p:nvPicPr>
          <p:cNvPr id="12" name="Picture 11"/>
          <p:cNvPicPr>
            <a:picLocks noChangeAspect="1"/>
          </p:cNvPicPr>
          <p:nvPr/>
        </p:nvPicPr>
        <p:blipFill>
          <a:blip r:embed="rId4"/>
          <a:stretch>
            <a:fillRect/>
          </a:stretch>
        </p:blipFill>
        <p:spPr>
          <a:xfrm>
            <a:off x="6255822" y="3979353"/>
            <a:ext cx="5412572" cy="2184761"/>
          </a:xfrm>
          <a:prstGeom prst="rect">
            <a:avLst/>
          </a:prstGeom>
          <a:ln w="9525">
            <a:solidFill>
              <a:schemeClr val="tx1"/>
            </a:solidFill>
          </a:ln>
        </p:spPr>
      </p:pic>
    </p:spTree>
    <p:extLst>
      <p:ext uri="{BB962C8B-B14F-4D97-AF65-F5344CB8AC3E}">
        <p14:creationId xmlns:p14="http://schemas.microsoft.com/office/powerpoint/2010/main" val="5434968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Successful Equipment Tips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R</a:t>
            </a:r>
            <a:r>
              <a:rPr lang="en-US" altLang="en-US" sz="2800" b="1" dirty="0"/>
              <a:t>esolve any problems with the functional listening check prior to starting the daily calibration test </a:t>
            </a:r>
          </a:p>
          <a:p>
            <a:pPr marL="457200" indent="-457200" algn="l">
              <a:buFont typeface="Wingdings" panose="05000000000000000000" pitchFamily="2" charset="2"/>
              <a:buChar char="§"/>
            </a:pPr>
            <a:r>
              <a:rPr lang="en-US" altLang="en-US" sz="2800" b="1" dirty="0"/>
              <a:t>Follow the same calibration procedures every time the procedure is completed</a:t>
            </a:r>
          </a:p>
          <a:p>
            <a:pPr marL="457200" indent="-457200" algn="l">
              <a:buFont typeface="Wingdings" panose="05000000000000000000" pitchFamily="2" charset="2"/>
              <a:buChar char="§"/>
            </a:pPr>
            <a:r>
              <a:rPr lang="en-US" altLang="en-US" sz="2800" b="1" dirty="0"/>
              <a:t>Have an alternate listener baseline already conducted in case the primary listener becomes inoperative</a:t>
            </a:r>
          </a:p>
          <a:p>
            <a:pPr marL="457200" indent="-457200" algn="l">
              <a:buFont typeface="Wingdings" panose="05000000000000000000" pitchFamily="2" charset="2"/>
              <a:buChar char="§"/>
            </a:pPr>
            <a:r>
              <a:rPr lang="en-US" altLang="en-US" sz="2800" b="1" dirty="0"/>
              <a:t>Address equipment issues immediately with the hearing program manager or professional supervisor</a:t>
            </a:r>
            <a:endParaRPr lang="en-US" sz="2800" b="1" dirty="0"/>
          </a:p>
        </p:txBody>
      </p:sp>
    </p:spTree>
    <p:extLst>
      <p:ext uri="{BB962C8B-B14F-4D97-AF65-F5344CB8AC3E}">
        <p14:creationId xmlns:p14="http://schemas.microsoft.com/office/powerpoint/2010/main" val="428384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Invalid Calibration Baseline Established</a:t>
            </a:r>
            <a:endParaRPr lang="en-US" sz="3600" dirty="0">
              <a:latin typeface="+mn-lt"/>
            </a:endParaRPr>
          </a:p>
        </p:txBody>
      </p:sp>
      <p:pic>
        <p:nvPicPr>
          <p:cNvPr id="8" name="Picture 7"/>
          <p:cNvPicPr>
            <a:picLocks noChangeAspect="1"/>
          </p:cNvPicPr>
          <p:nvPr/>
        </p:nvPicPr>
        <p:blipFill>
          <a:blip r:embed="rId3"/>
          <a:stretch>
            <a:fillRect/>
          </a:stretch>
        </p:blipFill>
        <p:spPr>
          <a:xfrm>
            <a:off x="721566" y="1170426"/>
            <a:ext cx="10766953" cy="5639238"/>
          </a:xfrm>
          <a:prstGeom prst="rect">
            <a:avLst/>
          </a:prstGeom>
          <a:ln w="9525">
            <a:solidFill>
              <a:schemeClr val="tx1"/>
            </a:solidFill>
          </a:ln>
          <a:effectLst/>
        </p:spPr>
      </p:pic>
    </p:spTree>
    <p:extLst>
      <p:ext uri="{BB962C8B-B14F-4D97-AF65-F5344CB8AC3E}">
        <p14:creationId xmlns:p14="http://schemas.microsoft.com/office/powerpoint/2010/main" val="1075418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Types of Audiometers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Microprocessor</a:t>
            </a:r>
          </a:p>
          <a:p>
            <a:pPr marL="914400" lvl="1" indent="-457200" algn="l">
              <a:buFont typeface="Wingdings" panose="05000000000000000000" pitchFamily="2" charset="2"/>
              <a:buChar char="§"/>
            </a:pPr>
            <a:r>
              <a:rPr lang="en-US" altLang="en-US" sz="2400" b="1" dirty="0"/>
              <a:t>Test is computer controlled or automated</a:t>
            </a:r>
          </a:p>
          <a:p>
            <a:pPr marL="914400" lvl="1" indent="-457200" algn="l">
              <a:buFont typeface="Wingdings" panose="05000000000000000000" pitchFamily="2" charset="2"/>
              <a:buChar char="§"/>
            </a:pPr>
            <a:r>
              <a:rPr lang="en-US" altLang="en-US" sz="2400" b="1" dirty="0"/>
              <a:t>System may have a manual override feature allow user to switch between automated and manual mode</a:t>
            </a:r>
          </a:p>
          <a:p>
            <a:pPr marL="914400" lvl="1" indent="-457200" algn="l">
              <a:buFont typeface="Wingdings" panose="05000000000000000000" pitchFamily="2" charset="2"/>
              <a:buChar char="§"/>
            </a:pPr>
            <a:r>
              <a:rPr lang="en-US" altLang="en-US" sz="2400" b="1" dirty="0"/>
              <a:t>Manual audiometry competence is required even if a microprocessor audiometer is used</a:t>
            </a:r>
          </a:p>
          <a:p>
            <a:pPr marL="457200" indent="-457200" algn="l">
              <a:buFont typeface="Wingdings" panose="05000000000000000000" pitchFamily="2" charset="2"/>
              <a:buChar char="§"/>
            </a:pPr>
            <a:r>
              <a:rPr lang="en-US" altLang="en-US" sz="2800" b="1" dirty="0"/>
              <a:t>Manual</a:t>
            </a:r>
          </a:p>
          <a:p>
            <a:pPr marL="914400" lvl="1" indent="-457200" algn="l">
              <a:buFont typeface="Wingdings" panose="05000000000000000000" pitchFamily="2" charset="2"/>
              <a:buChar char="§"/>
            </a:pPr>
            <a:r>
              <a:rPr lang="en-US" altLang="en-US" sz="2400" b="1" dirty="0"/>
              <a:t>Tester is in control</a:t>
            </a:r>
          </a:p>
          <a:p>
            <a:pPr marL="914400" lvl="1" indent="-457200" algn="l">
              <a:buFont typeface="Wingdings" panose="05000000000000000000" pitchFamily="2" charset="2"/>
              <a:buChar char="§"/>
            </a:pPr>
            <a:r>
              <a:rPr lang="en-US" altLang="en-US" sz="2400" b="1" dirty="0"/>
              <a:t>Not automated</a:t>
            </a:r>
          </a:p>
          <a:p>
            <a:pPr marL="914400" lvl="1" indent="-457200" algn="l">
              <a:buFont typeface="Wingdings" panose="05000000000000000000" pitchFamily="2" charset="2"/>
              <a:buChar char="§"/>
            </a:pPr>
            <a:r>
              <a:rPr lang="en-US" sz="2400" b="1" dirty="0"/>
              <a:t>Can be used for hard-to-test patients</a:t>
            </a:r>
          </a:p>
        </p:txBody>
      </p:sp>
    </p:spTree>
    <p:extLst>
      <p:ext uri="{BB962C8B-B14F-4D97-AF65-F5344CB8AC3E}">
        <p14:creationId xmlns:p14="http://schemas.microsoft.com/office/powerpoint/2010/main" val="30032021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Invalid Calibration Baseline Established</a:t>
            </a:r>
            <a:endParaRPr lang="en-US" sz="3600" dirty="0">
              <a:latin typeface="+mn-lt"/>
            </a:endParaRPr>
          </a:p>
        </p:txBody>
      </p:sp>
      <p:pic>
        <p:nvPicPr>
          <p:cNvPr id="3" name="Picture 2"/>
          <p:cNvPicPr>
            <a:picLocks noChangeAspect="1"/>
          </p:cNvPicPr>
          <p:nvPr/>
        </p:nvPicPr>
        <p:blipFill>
          <a:blip r:embed="rId3"/>
          <a:stretch>
            <a:fillRect/>
          </a:stretch>
        </p:blipFill>
        <p:spPr>
          <a:xfrm>
            <a:off x="721559" y="1163560"/>
            <a:ext cx="10766953" cy="3780285"/>
          </a:xfrm>
          <a:prstGeom prst="rect">
            <a:avLst/>
          </a:prstGeom>
          <a:ln w="9525">
            <a:solidFill>
              <a:schemeClr val="tx1"/>
            </a:solidFill>
          </a:ln>
          <a:effectLst/>
        </p:spPr>
      </p:pic>
      <p:pic>
        <p:nvPicPr>
          <p:cNvPr id="5" name="Picture 4"/>
          <p:cNvPicPr>
            <a:picLocks noChangeAspect="1"/>
          </p:cNvPicPr>
          <p:nvPr/>
        </p:nvPicPr>
        <p:blipFill>
          <a:blip r:embed="rId4"/>
          <a:stretch>
            <a:fillRect/>
          </a:stretch>
        </p:blipFill>
        <p:spPr>
          <a:xfrm>
            <a:off x="721552" y="5117592"/>
            <a:ext cx="3354667" cy="1666000"/>
          </a:xfrm>
          <a:prstGeom prst="rect">
            <a:avLst/>
          </a:prstGeom>
          <a:ln w="9525">
            <a:solidFill>
              <a:schemeClr val="tx1"/>
            </a:solidFill>
          </a:ln>
        </p:spPr>
      </p:pic>
      <p:cxnSp>
        <p:nvCxnSpPr>
          <p:cNvPr id="6" name="Straight Arrow Connector 5"/>
          <p:cNvCxnSpPr/>
          <p:nvPr/>
        </p:nvCxnSpPr>
        <p:spPr bwMode="auto">
          <a:xfrm flipV="1">
            <a:off x="3145536" y="4437888"/>
            <a:ext cx="2450592" cy="1353312"/>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55254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Audiometer/BAS-200 Common Problems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Headphone placement</a:t>
            </a:r>
          </a:p>
          <a:p>
            <a:pPr marL="914400" lvl="1" indent="-457200" algn="l">
              <a:buFont typeface="Wingdings" panose="05000000000000000000" pitchFamily="2" charset="2"/>
              <a:buChar char="§"/>
            </a:pPr>
            <a:r>
              <a:rPr lang="en-US" altLang="en-US" sz="2400" b="1" dirty="0"/>
              <a:t>Place headband on BAS parallel to wall</a:t>
            </a:r>
          </a:p>
          <a:p>
            <a:pPr marL="914400" lvl="1" indent="-457200" algn="l">
              <a:buFont typeface="Wingdings" panose="05000000000000000000" pitchFamily="2" charset="2"/>
              <a:buChar char="§"/>
            </a:pPr>
            <a:r>
              <a:rPr lang="en-US" altLang="en-US" sz="2400" b="1" dirty="0"/>
              <a:t>Completely tighten headband yolk</a:t>
            </a:r>
          </a:p>
          <a:p>
            <a:pPr marL="914400" lvl="1" indent="-457200" algn="l">
              <a:buFont typeface="Wingdings" panose="05000000000000000000" pitchFamily="2" charset="2"/>
              <a:buChar char="§"/>
            </a:pPr>
            <a:r>
              <a:rPr lang="en-US" altLang="en-US" sz="2400" b="1" dirty="0"/>
              <a:t>Loosen headband to remove from BAS </a:t>
            </a:r>
          </a:p>
          <a:p>
            <a:pPr marL="457200" indent="-457200" algn="l">
              <a:buFont typeface="Wingdings" panose="05000000000000000000" pitchFamily="2" charset="2"/>
              <a:buChar char="§"/>
            </a:pPr>
            <a:r>
              <a:rPr lang="en-US" altLang="en-US" sz="2800" b="1" dirty="0"/>
              <a:t>Review DD Form 2217 for unsuccessful daily calibrations</a:t>
            </a:r>
          </a:p>
          <a:p>
            <a:pPr marL="457200" indent="-457200" algn="l">
              <a:buFont typeface="Wingdings" panose="05000000000000000000" pitchFamily="2" charset="2"/>
              <a:buChar char="§"/>
            </a:pPr>
            <a:r>
              <a:rPr lang="en-US" altLang="en-US" sz="2800" b="1" dirty="0"/>
              <a:t>Invalid baseline established</a:t>
            </a:r>
          </a:p>
          <a:p>
            <a:pPr marL="457200" lvl="0" indent="-457200" algn="l">
              <a:buFont typeface="Wingdings" panose="05000000000000000000" pitchFamily="2" charset="2"/>
              <a:buChar char="§"/>
            </a:pPr>
            <a:r>
              <a:rPr lang="en-US" sz="2800" b="1" dirty="0"/>
              <a:t>If function check/daily calibration is not completed and/or is not successful, audiometer cannot be used for testing</a:t>
            </a:r>
          </a:p>
        </p:txBody>
      </p:sp>
    </p:spTree>
    <p:extLst>
      <p:ext uri="{BB962C8B-B14F-4D97-AF65-F5344CB8AC3E}">
        <p14:creationId xmlns:p14="http://schemas.microsoft.com/office/powerpoint/2010/main" val="4251261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DD Form 2217</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Stored in DOEHRS-HC</a:t>
            </a:r>
          </a:p>
          <a:p>
            <a:pPr marL="457200" indent="-457200" algn="l">
              <a:spcBef>
                <a:spcPts val="1600"/>
              </a:spcBef>
              <a:buFont typeface="Wingdings" panose="05000000000000000000" pitchFamily="2" charset="2"/>
              <a:buChar char="§"/>
            </a:pPr>
            <a:r>
              <a:rPr lang="en-US" altLang="en-US" sz="2800" b="1" dirty="0"/>
              <a:t>Print or export/save DD Form 2217 monthly</a:t>
            </a:r>
          </a:p>
          <a:p>
            <a:pPr marL="457200" indent="-457200" algn="l">
              <a:spcBef>
                <a:spcPts val="1600"/>
              </a:spcBef>
              <a:buFont typeface="Wingdings" panose="05000000000000000000" pitchFamily="2" charset="2"/>
              <a:buChar char="§"/>
            </a:pPr>
            <a:r>
              <a:rPr lang="en-US" altLang="en-US" sz="2800" b="1" dirty="0"/>
              <a:t>Maintain copy of each DD Form 2217 for 5 years</a:t>
            </a:r>
          </a:p>
        </p:txBody>
      </p:sp>
    </p:spTree>
    <p:extLst>
      <p:ext uri="{BB962C8B-B14F-4D97-AF65-F5344CB8AC3E}">
        <p14:creationId xmlns:p14="http://schemas.microsoft.com/office/powerpoint/2010/main" val="14531089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Summary</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4.2.0.0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16990" y="1235202"/>
            <a:ext cx="11582401" cy="51168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Audiometer types: microprocessor/manual audiometers</a:t>
            </a:r>
          </a:p>
          <a:p>
            <a:pPr marL="914400" lvl="1" indent="-457200" algn="l">
              <a:buFont typeface="Wingdings" panose="05000000000000000000" pitchFamily="2" charset="2"/>
              <a:buChar char="§"/>
            </a:pPr>
            <a:r>
              <a:rPr lang="en-US" sz="2400" b="1" dirty="0"/>
              <a:t>Advantages/Disadvantages</a:t>
            </a:r>
          </a:p>
          <a:p>
            <a:pPr marL="457200" indent="-457200" algn="l">
              <a:buFont typeface="Wingdings" panose="05000000000000000000" pitchFamily="2" charset="2"/>
              <a:buChar char="§"/>
            </a:pPr>
            <a:r>
              <a:rPr lang="en-US" sz="2800" b="1" dirty="0"/>
              <a:t>Audio booth/certification</a:t>
            </a:r>
          </a:p>
          <a:p>
            <a:pPr marL="457200" indent="-457200" algn="l">
              <a:buFont typeface="Wingdings" panose="05000000000000000000" pitchFamily="2" charset="2"/>
              <a:buChar char="§"/>
            </a:pPr>
            <a:r>
              <a:rPr lang="en-US" sz="2800" b="1" dirty="0"/>
              <a:t>Equipment set up/connections</a:t>
            </a:r>
          </a:p>
          <a:p>
            <a:pPr marL="457200" indent="-457200" algn="l">
              <a:buFont typeface="Wingdings" panose="05000000000000000000" pitchFamily="2" charset="2"/>
              <a:buChar char="§"/>
            </a:pPr>
            <a:r>
              <a:rPr lang="en-US" sz="2800" b="1" dirty="0"/>
              <a:t>Function Check</a:t>
            </a:r>
          </a:p>
          <a:p>
            <a:pPr marL="457200" indent="-457200" algn="l">
              <a:buFont typeface="Wingdings" panose="05000000000000000000" pitchFamily="2" charset="2"/>
              <a:buChar char="§"/>
            </a:pPr>
            <a:r>
              <a:rPr lang="en-US" sz="2800" b="1" dirty="0"/>
              <a:t>Establishing calibration baselines</a:t>
            </a:r>
          </a:p>
          <a:p>
            <a:pPr marL="914400" lvl="1" indent="-457200" algn="l">
              <a:buFont typeface="Wingdings" panose="05000000000000000000" pitchFamily="2" charset="2"/>
              <a:buChar char="§"/>
            </a:pPr>
            <a:r>
              <a:rPr lang="en-US" sz="2400" b="1" dirty="0"/>
              <a:t>Adding BAS listener/audiometer</a:t>
            </a:r>
          </a:p>
          <a:p>
            <a:pPr marL="914400" lvl="1" indent="-457200" algn="l">
              <a:buFont typeface="Wingdings" panose="05000000000000000000" pitchFamily="2" charset="2"/>
              <a:buChar char="§"/>
            </a:pPr>
            <a:r>
              <a:rPr lang="en-US" sz="2400" b="1" dirty="0"/>
              <a:t>Unsuccessful checks</a:t>
            </a:r>
          </a:p>
          <a:p>
            <a:pPr marL="457200" indent="-457200" algn="l">
              <a:buFont typeface="Wingdings" panose="05000000000000000000" pitchFamily="2" charset="2"/>
              <a:buChar char="§"/>
            </a:pPr>
            <a:r>
              <a:rPr lang="en-US" sz="2800" b="1" dirty="0"/>
              <a:t>Audiometer calibrations </a:t>
            </a:r>
            <a:r>
              <a:rPr lang="en-US" sz="2800" b="1" dirty="0" smtClean="0"/>
              <a:t>annual/daily/DD Form 2217</a:t>
            </a:r>
            <a:endParaRPr lang="en-US" sz="2800" b="1" dirty="0"/>
          </a:p>
          <a:p>
            <a:pPr marL="457200" indent="-457200" algn="l">
              <a:buFont typeface="Wingdings" panose="05000000000000000000" pitchFamily="2" charset="2"/>
              <a:buChar char="§"/>
            </a:pPr>
            <a:r>
              <a:rPr lang="en-US" sz="2800" b="1" dirty="0"/>
              <a:t>Common BAS and audiometer issues, </a:t>
            </a:r>
            <a:r>
              <a:rPr lang="en-US" sz="2800" b="1" dirty="0" smtClean="0"/>
              <a:t>troubleshooting</a:t>
            </a:r>
            <a:endParaRPr lang="en-US" sz="2800" b="1" dirty="0"/>
          </a:p>
        </p:txBody>
      </p:sp>
    </p:spTree>
    <p:extLst>
      <p:ext uri="{BB962C8B-B14F-4D97-AF65-F5344CB8AC3E}">
        <p14:creationId xmlns:p14="http://schemas.microsoft.com/office/powerpoint/2010/main" val="28251665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0"/>
            <a:ext cx="10972800" cy="1619249"/>
          </a:xfrm>
        </p:spPr>
        <p:txBody>
          <a:bodyPr>
            <a:normAutofit fontScale="90000"/>
          </a:bodyPr>
          <a:lstStyle/>
          <a:p>
            <a:r>
              <a:rPr lang="en-US" b="1" dirty="0" smtClean="0">
                <a:solidFill>
                  <a:srgbClr val="590D25"/>
                </a:solidFill>
                <a:latin typeface="+mn-lt"/>
              </a:rPr>
              <a:t>Audiometer and Test Environment</a:t>
            </a:r>
            <a:endParaRPr lang="en-US" dirty="0">
              <a:latin typeface="+mn-lt"/>
            </a:endParaRPr>
          </a:p>
        </p:txBody>
      </p:sp>
      <p:sp>
        <p:nvSpPr>
          <p:cNvPr id="3" name="Subtitle 2"/>
          <p:cNvSpPr>
            <a:spLocks noGrp="1"/>
          </p:cNvSpPr>
          <p:nvPr>
            <p:ph type="subTitle" idx="1"/>
          </p:nvPr>
        </p:nvSpPr>
        <p:spPr>
          <a:xfrm>
            <a:off x="2447925" y="5172075"/>
            <a:ext cx="7305675" cy="1009650"/>
          </a:xfrm>
        </p:spPr>
        <p:txBody>
          <a:bodyPr>
            <a:normAutofit fontScale="70000" lnSpcReduction="20000"/>
          </a:bodyPr>
          <a:lstStyle/>
          <a:p>
            <a:r>
              <a:rPr lang="en-US" sz="5200" b="1" dirty="0">
                <a:solidFill>
                  <a:srgbClr val="660033"/>
                </a:solidFill>
              </a:rPr>
              <a:t>Tri-Service Hearing Technician </a:t>
            </a:r>
            <a:endParaRPr lang="en-US" sz="5200" b="1" dirty="0" smtClean="0">
              <a:solidFill>
                <a:srgbClr val="660033"/>
              </a:solidFill>
            </a:endParaRPr>
          </a:p>
          <a:p>
            <a:r>
              <a:rPr lang="en-US" sz="5200" b="1" dirty="0" smtClean="0">
                <a:solidFill>
                  <a:srgbClr val="660033"/>
                </a:solidFill>
              </a:rPr>
              <a:t>4.2 </a:t>
            </a:r>
            <a:r>
              <a:rPr lang="en-US" sz="5200" b="1" dirty="0">
                <a:solidFill>
                  <a:srgbClr val="660033"/>
                </a:solidFill>
              </a:rPr>
              <a:t>Certification Course</a:t>
            </a:r>
            <a:endParaRPr lang="en-US" sz="5200" dirty="0">
              <a:solidFill>
                <a:srgbClr val="660033"/>
              </a:solidFill>
            </a:endParaRPr>
          </a:p>
          <a:p>
            <a:endParaRPr lang="en-US" dirty="0"/>
          </a:p>
        </p:txBody>
      </p:sp>
      <p:pic>
        <p:nvPicPr>
          <p:cNvPr id="4" name="Picture 3"/>
          <p:cNvPicPr>
            <a:picLocks noChangeAspect="1"/>
          </p:cNvPicPr>
          <p:nvPr/>
        </p:nvPicPr>
        <p:blipFill rotWithShape="1">
          <a:blip r:embed="rId2"/>
          <a:srcRect l="500" r="1"/>
          <a:stretch/>
        </p:blipFill>
        <p:spPr>
          <a:xfrm>
            <a:off x="36576" y="2717590"/>
            <a:ext cx="12126468" cy="1433334"/>
          </a:xfrm>
          <a:prstGeom prst="rect">
            <a:avLst/>
          </a:prstGeom>
        </p:spPr>
      </p:pic>
      <p:pic>
        <p:nvPicPr>
          <p:cNvPr id="6" name="Picture 5"/>
          <p:cNvPicPr>
            <a:picLocks noChangeAspect="1"/>
          </p:cNvPicPr>
          <p:nvPr/>
        </p:nvPicPr>
        <p:blipFill>
          <a:blip r:embed="rId3"/>
          <a:stretch>
            <a:fillRect/>
          </a:stretch>
        </p:blipFill>
        <p:spPr>
          <a:xfrm>
            <a:off x="9184760" y="5599253"/>
            <a:ext cx="2990476" cy="1238095"/>
          </a:xfrm>
          <a:prstGeom prst="rect">
            <a:avLst/>
          </a:prstGeom>
        </p:spPr>
      </p:pic>
      <p:sp>
        <p:nvSpPr>
          <p:cNvPr id="7" name="Rectangle 2"/>
          <p:cNvSpPr txBox="1">
            <a:spLocks noChangeArrowheads="1"/>
          </p:cNvSpPr>
          <p:nvPr/>
        </p:nvSpPr>
        <p:spPr bwMode="auto">
          <a:xfrm>
            <a:off x="4206240" y="1465616"/>
            <a:ext cx="3791712" cy="1217086"/>
          </a:xfrm>
          <a:prstGeom prst="rect">
            <a:avLst/>
          </a:prstGeom>
          <a:noFill/>
          <a:ln w="9525" algn="ctr">
            <a:noFill/>
            <a:miter lim="800000"/>
            <a:headEnd/>
            <a:tailEnd/>
          </a:ln>
          <a:effectLst/>
        </p:spPr>
        <p:txBody>
          <a:bodyPr vert="horz" lIns="91416" tIns="45708" rIns="91416" bIns="45708"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i="1" dirty="0" smtClean="0">
                <a:solidFill>
                  <a:srgbClr val="C00000"/>
                </a:solidFill>
                <a:effectLst>
                  <a:outerShdw blurRad="38100" dist="38100" dir="2700000" algn="tl">
                    <a:srgbClr val="000000">
                      <a:alpha val="43137"/>
                    </a:srgbClr>
                  </a:outerShdw>
                </a:effectLst>
                <a:latin typeface="+mn-lt"/>
              </a:rPr>
              <a:t>? Questions ?</a:t>
            </a:r>
            <a:endParaRPr lang="en-US" sz="5400" b="1" i="1"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008403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Specifications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M</a:t>
            </a:r>
            <a:r>
              <a:rPr lang="en-US" altLang="en-US" sz="2800" b="1" dirty="0"/>
              <a:t>ust meet ANSI S3.6 – current edition</a:t>
            </a:r>
          </a:p>
          <a:p>
            <a:pPr marL="914400" lvl="1" indent="-457200" algn="l">
              <a:buFont typeface="Wingdings" panose="05000000000000000000" pitchFamily="2" charset="2"/>
              <a:buChar char="§"/>
            </a:pPr>
            <a:r>
              <a:rPr lang="en-US" altLang="en-US" sz="2400" b="1" dirty="0"/>
              <a:t>Specifies range of </a:t>
            </a:r>
            <a:r>
              <a:rPr lang="en-US" altLang="en-US" sz="2400" b="1" dirty="0" smtClean="0"/>
              <a:t>output </a:t>
            </a:r>
            <a:r>
              <a:rPr lang="en-US" altLang="en-US" sz="2400" b="1" dirty="0"/>
              <a:t>for each audiometric test frequency</a:t>
            </a:r>
          </a:p>
          <a:p>
            <a:pPr marL="457200" indent="-457200" algn="l">
              <a:buFont typeface="Wingdings" panose="05000000000000000000" pitchFamily="2" charset="2"/>
              <a:buChar char="§"/>
            </a:pPr>
            <a:r>
              <a:rPr lang="en-US" altLang="en-US" sz="2800" b="1" dirty="0"/>
              <a:t>Earphones and cushions must also comply</a:t>
            </a:r>
          </a:p>
          <a:p>
            <a:pPr marL="457200" indent="-457200" algn="l">
              <a:buFont typeface="Wingdings" panose="05000000000000000000" pitchFamily="2" charset="2"/>
              <a:buChar char="§"/>
            </a:pPr>
            <a:r>
              <a:rPr lang="en-US" altLang="en-US" sz="2800" b="1" dirty="0"/>
              <a:t>Earphones are not interchangeable between audiometers</a:t>
            </a:r>
          </a:p>
          <a:p>
            <a:pPr marL="914400" lvl="1" indent="-457200" algn="l">
              <a:buFont typeface="Wingdings" panose="05000000000000000000" pitchFamily="2" charset="2"/>
              <a:buChar char="§"/>
            </a:pPr>
            <a:r>
              <a:rPr lang="en-US" altLang="en-US" sz="2400" b="1" dirty="0"/>
              <a:t>Calibrated and repaired as a unit (audiometer/headset)</a:t>
            </a:r>
          </a:p>
          <a:p>
            <a:pPr marL="914400" lvl="1" indent="-457200" algn="l">
              <a:buFont typeface="Wingdings" panose="05000000000000000000" pitchFamily="2" charset="2"/>
              <a:buChar char="§"/>
            </a:pPr>
            <a:r>
              <a:rPr lang="en-US" altLang="en-US" sz="2400" b="1" dirty="0"/>
              <a:t>Never separate earphones from their audiometer to test patients</a:t>
            </a:r>
            <a:endParaRPr lang="en-US" sz="2400" b="1" dirty="0"/>
          </a:p>
        </p:txBody>
      </p:sp>
    </p:spTree>
    <p:extLst>
      <p:ext uri="{BB962C8B-B14F-4D97-AF65-F5344CB8AC3E}">
        <p14:creationId xmlns:p14="http://schemas.microsoft.com/office/powerpoint/2010/main" val="390883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Acoustical Calibration Check</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OSHA r</a:t>
            </a:r>
            <a:r>
              <a:rPr lang="en-US" altLang="en-US" sz="2800" b="1" dirty="0"/>
              <a:t>equires annually or if equipment fails daily biological calibration</a:t>
            </a:r>
          </a:p>
          <a:p>
            <a:pPr marL="457200" indent="-457200" algn="l">
              <a:buFont typeface="Wingdings" panose="05000000000000000000" pitchFamily="2" charset="2"/>
              <a:buChar char="§"/>
            </a:pPr>
            <a:r>
              <a:rPr lang="en-US" altLang="en-US" sz="2800" b="1" dirty="0"/>
              <a:t>Audiometer output is not adjusted</a:t>
            </a:r>
          </a:p>
          <a:p>
            <a:pPr marL="457200" indent="-457200" algn="l">
              <a:buFont typeface="Wingdings" panose="05000000000000000000" pitchFamily="2" charset="2"/>
              <a:buChar char="§"/>
            </a:pPr>
            <a:r>
              <a:rPr lang="en-US" altLang="en-US" sz="2800" b="1" dirty="0"/>
              <a:t>Performed by trained personnel with appropriate sound level equipment</a:t>
            </a:r>
          </a:p>
          <a:p>
            <a:pPr marL="457200" indent="-457200" algn="l">
              <a:buFont typeface="Wingdings" panose="05000000000000000000" pitchFamily="2" charset="2"/>
              <a:buChar char="§"/>
            </a:pPr>
            <a:r>
              <a:rPr lang="en-US" altLang="en-US" sz="2800" b="1" dirty="0"/>
              <a:t>Audiometer and headphones are calibrated together as a unit</a:t>
            </a:r>
          </a:p>
          <a:p>
            <a:pPr marL="457200" indent="-457200" algn="l">
              <a:buFont typeface="Wingdings" panose="05000000000000000000" pitchFamily="2" charset="2"/>
              <a:buChar char="§"/>
            </a:pPr>
            <a:r>
              <a:rPr lang="en-US" altLang="en-US" sz="2800" b="1" dirty="0"/>
              <a:t>DoD completes exhaustive calibration annually vs. acoustic calibration </a:t>
            </a:r>
            <a:r>
              <a:rPr lang="en-US" altLang="en-US" sz="2800" b="1" dirty="0" smtClean="0"/>
              <a:t>check</a:t>
            </a:r>
          </a:p>
          <a:p>
            <a:pPr marL="914400" lvl="1" indent="-457200" algn="l">
              <a:buFont typeface="Wingdings" panose="05000000000000000000" pitchFamily="2" charset="2"/>
              <a:buChar char="§"/>
            </a:pPr>
            <a:r>
              <a:rPr lang="en-US" sz="2400" b="1" dirty="0" smtClean="0"/>
              <a:t>Conducted by Navy Marine Corps Public Health Center (NMCPHC)</a:t>
            </a:r>
            <a:endParaRPr lang="en-US" sz="2400" b="1" dirty="0"/>
          </a:p>
        </p:txBody>
      </p:sp>
    </p:spTree>
    <p:extLst>
      <p:ext uri="{BB962C8B-B14F-4D97-AF65-F5344CB8AC3E}">
        <p14:creationId xmlns:p14="http://schemas.microsoft.com/office/powerpoint/2010/main" val="1580968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Exhaustive Calibration</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sz="2800" b="1" dirty="0"/>
              <a:t>Electro</a:t>
            </a:r>
            <a:r>
              <a:rPr lang="en-US" altLang="en-US" sz="2800" b="1" dirty="0"/>
              <a:t>-acoustic calibration</a:t>
            </a:r>
          </a:p>
          <a:p>
            <a:pPr marL="914400" lvl="1" indent="-457200" algn="l">
              <a:buFont typeface="Wingdings" panose="05000000000000000000" pitchFamily="2" charset="2"/>
              <a:buChar char="§"/>
            </a:pPr>
            <a:r>
              <a:rPr lang="en-US" altLang="en-US" sz="2400" b="1" dirty="0"/>
              <a:t>DOD has an annual requirement</a:t>
            </a:r>
          </a:p>
          <a:p>
            <a:pPr marL="914400" lvl="1" indent="-457200" algn="l">
              <a:buFont typeface="Wingdings" panose="05000000000000000000" pitchFamily="2" charset="2"/>
              <a:buChar char="§"/>
            </a:pPr>
            <a:r>
              <a:rPr lang="en-US" altLang="en-US" sz="2400" b="1" dirty="0"/>
              <a:t>OSHA requirement is every 2 years</a:t>
            </a:r>
          </a:p>
          <a:p>
            <a:pPr marL="457200" indent="-457200" algn="l">
              <a:buFont typeface="Wingdings" panose="05000000000000000000" pitchFamily="2" charset="2"/>
              <a:buChar char="§"/>
            </a:pPr>
            <a:r>
              <a:rPr lang="en-US" altLang="en-US" sz="2800" b="1" dirty="0"/>
              <a:t>Audiometer calibrated to ANSI S3.6 current edition</a:t>
            </a:r>
          </a:p>
          <a:p>
            <a:pPr marL="457200" indent="-457200" algn="l">
              <a:buFont typeface="Wingdings" panose="05000000000000000000" pitchFamily="2" charset="2"/>
              <a:buChar char="§"/>
            </a:pPr>
            <a:r>
              <a:rPr lang="en-US" altLang="en-US" sz="2800" b="1" dirty="0"/>
              <a:t>Audiometer calibrated to specific earphones</a:t>
            </a:r>
          </a:p>
          <a:p>
            <a:pPr marL="457200" indent="-457200" algn="l">
              <a:buFont typeface="Wingdings" panose="05000000000000000000" pitchFamily="2" charset="2"/>
              <a:buChar char="§"/>
            </a:pPr>
            <a:r>
              <a:rPr lang="en-US" altLang="en-US" sz="2800" b="1" dirty="0"/>
              <a:t>Audiometer and earphones must have the same serial number</a:t>
            </a:r>
          </a:p>
          <a:p>
            <a:pPr marL="457200" indent="-457200" algn="l">
              <a:buFont typeface="Wingdings" panose="05000000000000000000" pitchFamily="2" charset="2"/>
              <a:buChar char="§"/>
            </a:pPr>
            <a:r>
              <a:rPr lang="en-US" altLang="en-US" sz="2800" b="1" dirty="0"/>
              <a:t>Never test patients with mismatched audiometer headphones</a:t>
            </a:r>
          </a:p>
          <a:p>
            <a:pPr marL="457200" indent="-457200" algn="l">
              <a:buFont typeface="Wingdings" panose="05000000000000000000" pitchFamily="2" charset="2"/>
              <a:buChar char="§"/>
            </a:pPr>
            <a:r>
              <a:rPr lang="en-US" altLang="en-US" sz="2800" b="1" dirty="0"/>
              <a:t>Performed by trained personnel with appropriate equipment</a:t>
            </a:r>
          </a:p>
        </p:txBody>
      </p:sp>
    </p:spTree>
    <p:extLst>
      <p:ext uri="{BB962C8B-B14F-4D97-AF65-F5344CB8AC3E}">
        <p14:creationId xmlns:p14="http://schemas.microsoft.com/office/powerpoint/2010/main" val="121070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Audiometer Daily Calibration and Functional Check</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Calibration and functional check required daily prior to any </a:t>
            </a:r>
            <a:r>
              <a:rPr lang="en-US" altLang="en-US" sz="2800" b="1" dirty="0" smtClean="0"/>
              <a:t>daily audiometric </a:t>
            </a:r>
            <a:r>
              <a:rPr lang="en-US" altLang="en-US" sz="2800" b="1" dirty="0"/>
              <a:t>testing occurring</a:t>
            </a:r>
          </a:p>
          <a:p>
            <a:pPr marL="457200" indent="-457200" algn="l">
              <a:buFont typeface="Wingdings" panose="05000000000000000000" pitchFamily="2" charset="2"/>
              <a:buChar char="§"/>
            </a:pPr>
            <a:r>
              <a:rPr lang="en-US" altLang="en-US" sz="2800" b="1" dirty="0"/>
              <a:t>Audiometer and headphones are calibrated together as a unit</a:t>
            </a:r>
          </a:p>
          <a:p>
            <a:pPr marL="457200" indent="-457200" algn="l">
              <a:buFont typeface="Wingdings" panose="05000000000000000000" pitchFamily="2" charset="2"/>
              <a:buChar char="§"/>
            </a:pPr>
            <a:r>
              <a:rPr lang="en-US" altLang="en-US" sz="2800" b="1" dirty="0"/>
              <a:t>If audiometer does not pass daily calibration or functional check, the audiometer cannot be used and must be turned in for repair</a:t>
            </a:r>
          </a:p>
        </p:txBody>
      </p:sp>
    </p:spTree>
    <p:extLst>
      <p:ext uri="{BB962C8B-B14F-4D97-AF65-F5344CB8AC3E}">
        <p14:creationId xmlns:p14="http://schemas.microsoft.com/office/powerpoint/2010/main" val="2269979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075" y="9525"/>
            <a:ext cx="11010900" cy="1190624"/>
          </a:xfrm>
        </p:spPr>
        <p:txBody>
          <a:bodyPr>
            <a:normAutofit/>
          </a:bodyPr>
          <a:lstStyle/>
          <a:p>
            <a:r>
              <a:rPr lang="en-US" sz="3600" b="1" dirty="0" smtClean="0">
                <a:solidFill>
                  <a:srgbClr val="590D25"/>
                </a:solidFill>
                <a:latin typeface="+mn-lt"/>
              </a:rPr>
              <a:t>Audiometer and Test Environment</a:t>
            </a:r>
            <a:br>
              <a:rPr lang="en-US" sz="3600" b="1" dirty="0" smtClean="0">
                <a:solidFill>
                  <a:srgbClr val="590D25"/>
                </a:solidFill>
                <a:latin typeface="+mn-lt"/>
              </a:rPr>
            </a:br>
            <a:r>
              <a:rPr lang="en-US" sz="3600" b="1" dirty="0" smtClean="0">
                <a:solidFill>
                  <a:srgbClr val="590D25"/>
                </a:solidFill>
                <a:latin typeface="+mn-lt"/>
              </a:rPr>
              <a:t>Microprocessor Audiometer Advantages/Disadvantages</a:t>
            </a:r>
            <a:endParaRPr lang="en-US" sz="3600" dirty="0">
              <a:latin typeface="+mn-lt"/>
            </a:endParaRPr>
          </a:p>
        </p:txBody>
      </p:sp>
      <p:sp>
        <p:nvSpPr>
          <p:cNvPr id="3" name="Subtitle 2"/>
          <p:cNvSpPr>
            <a:spLocks noGrp="1"/>
          </p:cNvSpPr>
          <p:nvPr>
            <p:ph type="subTitle" idx="1"/>
          </p:nvPr>
        </p:nvSpPr>
        <p:spPr>
          <a:xfrm>
            <a:off x="0" y="6400799"/>
            <a:ext cx="12191999" cy="447675"/>
          </a:xfrm>
        </p:spPr>
        <p:txBody>
          <a:bodyPr>
            <a:normAutofit lnSpcReduction="10000"/>
          </a:bodyPr>
          <a:lstStyle/>
          <a:p>
            <a:pPr algn="l"/>
            <a:r>
              <a:rPr lang="en-US" sz="2600" b="1" dirty="0">
                <a:solidFill>
                  <a:srgbClr val="660033"/>
                </a:solidFill>
              </a:rPr>
              <a:t>Tri-Service Hearing </a:t>
            </a:r>
            <a:r>
              <a:rPr lang="en-US" sz="2600" b="1" dirty="0" smtClean="0">
                <a:solidFill>
                  <a:srgbClr val="660033"/>
                </a:solidFill>
              </a:rPr>
              <a:t>Technician 4.2 </a:t>
            </a:r>
            <a:r>
              <a:rPr lang="en-US" sz="2600" b="1" dirty="0">
                <a:solidFill>
                  <a:srgbClr val="660033"/>
                </a:solidFill>
              </a:rPr>
              <a:t>Certification Course</a:t>
            </a:r>
            <a:endParaRPr lang="en-US" sz="2600" dirty="0">
              <a:solidFill>
                <a:srgbClr val="660033"/>
              </a:solidFill>
            </a:endParaRPr>
          </a:p>
          <a:p>
            <a:endParaRPr lang="en-US" dirty="0"/>
          </a:p>
        </p:txBody>
      </p:sp>
      <p:sp>
        <p:nvSpPr>
          <p:cNvPr id="6" name="Content Placeholder 1"/>
          <p:cNvSpPr txBox="1">
            <a:spLocks/>
          </p:cNvSpPr>
          <p:nvPr/>
        </p:nvSpPr>
        <p:spPr>
          <a:xfrm>
            <a:off x="304798" y="1235202"/>
            <a:ext cx="11582401" cy="4676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anose="05000000000000000000" pitchFamily="2" charset="2"/>
              <a:buChar char="§"/>
            </a:pPr>
            <a:r>
              <a:rPr lang="en-US" altLang="en-US" sz="2800" b="1" dirty="0"/>
              <a:t>Advantages</a:t>
            </a:r>
          </a:p>
          <a:p>
            <a:pPr marL="914400" lvl="1" indent="-457200" algn="l">
              <a:buFont typeface="Wingdings" panose="05000000000000000000" pitchFamily="2" charset="2"/>
              <a:buChar char="§"/>
            </a:pPr>
            <a:r>
              <a:rPr lang="en-US" altLang="en-US" sz="2400" b="1" dirty="0"/>
              <a:t>Built-in calibration and functional check procedures</a:t>
            </a:r>
          </a:p>
          <a:p>
            <a:pPr marL="914400" lvl="1" indent="-457200" algn="l">
              <a:buFont typeface="Wingdings" panose="05000000000000000000" pitchFamily="2" charset="2"/>
              <a:buChar char="§"/>
            </a:pPr>
            <a:r>
              <a:rPr lang="en-US" altLang="en-US" sz="2400" b="1" dirty="0"/>
              <a:t>Can perform multiple hearing tests at the same time</a:t>
            </a:r>
          </a:p>
          <a:p>
            <a:pPr marL="914400" lvl="1" indent="-457200" algn="l">
              <a:buFont typeface="Wingdings" panose="05000000000000000000" pitchFamily="2" charset="2"/>
              <a:buChar char="§"/>
            </a:pPr>
            <a:r>
              <a:rPr lang="en-US" altLang="en-US" sz="2400" b="1" dirty="0"/>
              <a:t>Reduces human error</a:t>
            </a:r>
          </a:p>
          <a:p>
            <a:pPr marL="457200" indent="-457200" algn="l">
              <a:buFont typeface="Wingdings" panose="05000000000000000000" pitchFamily="2" charset="2"/>
              <a:buChar char="§"/>
            </a:pPr>
            <a:r>
              <a:rPr lang="en-US" sz="2800" b="1" dirty="0"/>
              <a:t>Disadvantages</a:t>
            </a:r>
          </a:p>
          <a:p>
            <a:pPr marL="914400" lvl="1" indent="-457200" algn="l">
              <a:buFont typeface="Wingdings" panose="05000000000000000000" pitchFamily="2" charset="2"/>
              <a:buChar char="§"/>
            </a:pPr>
            <a:r>
              <a:rPr lang="en-US" altLang="en-US" sz="2400" b="1" dirty="0"/>
              <a:t>More expensive than manual audiometers</a:t>
            </a:r>
          </a:p>
          <a:p>
            <a:pPr marL="914400" lvl="1" indent="-457200" algn="l">
              <a:buFont typeface="Wingdings" panose="05000000000000000000" pitchFamily="2" charset="2"/>
              <a:buChar char="§"/>
            </a:pPr>
            <a:r>
              <a:rPr lang="en-US" altLang="en-US" sz="2400" b="1" dirty="0"/>
              <a:t>Difficult for some employees</a:t>
            </a:r>
          </a:p>
        </p:txBody>
      </p:sp>
    </p:spTree>
    <p:extLst>
      <p:ext uri="{BB962C8B-B14F-4D97-AF65-F5344CB8AC3E}">
        <p14:creationId xmlns:p14="http://schemas.microsoft.com/office/powerpoint/2010/main" val="3963306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2933</Words>
  <Application>Microsoft Office PowerPoint</Application>
  <PresentationFormat>Widescreen</PresentationFormat>
  <Paragraphs>332</Paragraphs>
  <Slides>44</Slides>
  <Notes>32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Office Theme</vt:lpstr>
      <vt:lpstr>Audiometer and Test Environment</vt:lpstr>
      <vt:lpstr>Audiometer and Test Environment Learning Objectives</vt:lpstr>
      <vt:lpstr>PowerPoint Presentation</vt:lpstr>
      <vt:lpstr>Audiometer and Test Environment Types of Audiometers</vt:lpstr>
      <vt:lpstr>Audiometer and Test Environment Audiometer Specifications</vt:lpstr>
      <vt:lpstr>Audiometer and Test Environment Audiometer Acoustical Calibration Check</vt:lpstr>
      <vt:lpstr>Audiometer and Test Environment Audiometer Exhaustive Calibration</vt:lpstr>
      <vt:lpstr>Audiometer and Test Environment Audiometer Daily Calibration and Functional Check</vt:lpstr>
      <vt:lpstr>Audiometer and Test Environment Microprocessor Audiometer Advantages/Disadvantages</vt:lpstr>
      <vt:lpstr>Audiometer and Test Environment Manual Audiometer Advantages/Disadvantages</vt:lpstr>
      <vt:lpstr>Audiometer and Test Environment When Manual Audiometry is Appropriate</vt:lpstr>
      <vt:lpstr>Audiometer and Test Environment Audiometer Test Environment</vt:lpstr>
      <vt:lpstr>Audiometer and Test Environment Ambient Noise Level Limits</vt:lpstr>
      <vt:lpstr>Audiometer and Test Environment Controlling Ambient Noise</vt:lpstr>
      <vt:lpstr>Audiometer and Test Environment Audiometric Test Booths</vt:lpstr>
      <vt:lpstr>Audiometer and Test Environment Single Wall Audiometric Test Booth versus Double Wall</vt:lpstr>
      <vt:lpstr>Audiometer and Test Environment Single Wall, Single Station Booth</vt:lpstr>
      <vt:lpstr>Audiometer and Test Environment Double Wall, Single Station Booth</vt:lpstr>
      <vt:lpstr>PowerPoint Presentation</vt:lpstr>
      <vt:lpstr>Audiometer and Test Environment Audiometer Set-up/Connections</vt:lpstr>
      <vt:lpstr>Audiometer and Test Environment Audiometer Checks</vt:lpstr>
      <vt:lpstr>PowerPoint Presentation</vt:lpstr>
      <vt:lpstr>Audiometer and Test Environment Audiometer Functional Listening Check</vt:lpstr>
      <vt:lpstr>Audiometer and Test Environment Audiometer Functional Listening Check</vt:lpstr>
      <vt:lpstr>Audiometer and Test Environment Audiometer Functional Listening Check</vt:lpstr>
      <vt:lpstr>Audiometer and Test Environment Daily Biological Calibration Check</vt:lpstr>
      <vt:lpstr>Audiometer and Test Environment Daily Biological Calibration Check Hardware Set-up</vt:lpstr>
      <vt:lpstr>PowerPoint Presentation</vt:lpstr>
      <vt:lpstr>Audiometer and Test Environment Daily Biological Calibration Check Software Set-up</vt:lpstr>
      <vt:lpstr>Audiometer and Test Environment Daily Biological Calibration Check Software Set-up</vt:lpstr>
      <vt:lpstr>Audiometer and Test Environment Establishing Calibration Baselines</vt:lpstr>
      <vt:lpstr>PowerPoint Presentation</vt:lpstr>
      <vt:lpstr>Audiometer and Test Environment Establishing Calibration Baselines</vt:lpstr>
      <vt:lpstr>Audiometer and Test Environment Establishing Calibration Baselines</vt:lpstr>
      <vt:lpstr>Audiometer and Test Environment Adding a Calibration Listener</vt:lpstr>
      <vt:lpstr>Audiometer and Test Environment Adding Calibration Audiometer</vt:lpstr>
      <vt:lpstr>Audiometer and Test Environment Daily Calibration Listeners</vt:lpstr>
      <vt:lpstr>Audiometer and Test Environment Successful Equipment Tips</vt:lpstr>
      <vt:lpstr>Audiometer and Test Environment Invalid Calibration Baseline Established</vt:lpstr>
      <vt:lpstr>Audiometer and Test Environment Invalid Calibration Baseline Established</vt:lpstr>
      <vt:lpstr>Audiometer and Test Environment Audiometer/BAS-200 Common Problems</vt:lpstr>
      <vt:lpstr>Audiometer and Test Environment DD Form 2217</vt:lpstr>
      <vt:lpstr>Audiometer and Test Environment Summary</vt:lpstr>
      <vt:lpstr>Audiometer and Test Environment</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Conservation Overview</dc:title>
  <dc:creator>Mason, Theodore D. (CIV)</dc:creator>
  <cp:lastModifiedBy>Mason, Theodore D. (CIV)</cp:lastModifiedBy>
  <cp:revision>91</cp:revision>
  <dcterms:created xsi:type="dcterms:W3CDTF">2021-11-08T10:46:43Z</dcterms:created>
  <dcterms:modified xsi:type="dcterms:W3CDTF">2021-12-27T11:15:30Z</dcterms:modified>
</cp:coreProperties>
</file>